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368c4777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368c4777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5368c4777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5368c4777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368c4777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368c4777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368c47771_0_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368c4777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368c47771_0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5368c4777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368c4777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368c4777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368c4777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368c4777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368c4777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368c4777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368c4777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368c4777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368c4777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368c4777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1993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199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368c4777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368c4777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368c4777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5368c4777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368c4777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368c4777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368c4777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368c4777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edb7287d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edb7287d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edb7287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edb7287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edb7287d4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edb7287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edb7287d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edb7287d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edb7287d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edb7287d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edb7287d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edb7287d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edb7287d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edb7287d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5de5fc4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5de5fc4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5de5fc4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5de5fc4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5de5fc47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5de5fc47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5de5fc47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5de5fc47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5de5fc4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5de5fc4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55de5fc4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55de5fc4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5de5fc4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5de5fc4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5de5fc47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5de5fc47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5de5fc47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5de5fc47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19934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199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9322a0376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9322a0376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368c4777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368c477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5368c4777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5368c4777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5368c47771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5368c4777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368c4777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368c4777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368c4777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368c4777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FE5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s://www.linkedin.com/in/adilaltaf" TargetMode="External"/><Relationship Id="rId5" Type="http://schemas.openxmlformats.org/officeDocument/2006/relationships/hyperlink" Target="https://www.linkedin.com/in/hira-khan-765235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gif"/><Relationship Id="rId4" Type="http://schemas.openxmlformats.org/officeDocument/2006/relationships/image" Target="../media/image10.gif"/><Relationship Id="rId5" Type="http://schemas.openxmlformats.org/officeDocument/2006/relationships/image" Target="../media/image17.gif"/><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www.typescriptlang.org/play" TargetMode="External"/><Relationship Id="rId4" Type="http://schemas.openxmlformats.org/officeDocument/2006/relationships/image" Target="../media/image4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gif"/><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learningtypescript.com/from-javascript-to-typescript/the-typeinato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www.w3schools.com/js/js_history.asp#:~:text=JavaScript%20was%20invented%20by%20Brendan,Mozilla%27s%20latest%20version%20was%201.8." TargetMode="External"/><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gif"/><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gif"/><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gif"/><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8" name="Google Shape;68;p13"/>
          <p:cNvSpPr txBox="1"/>
          <p:nvPr>
            <p:ph idx="1" type="subTitle"/>
          </p:nvPr>
        </p:nvSpPr>
        <p:spPr>
          <a:xfrm>
            <a:off x="460950" y="2440505"/>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r>
              <a:rPr lang="en"/>
              <a:t> 19, 2022</a:t>
            </a:r>
            <a:r>
              <a:rPr lang="en"/>
              <a:t> | </a:t>
            </a:r>
            <a:r>
              <a:rPr lang="en" u="sng">
                <a:solidFill>
                  <a:srgbClr val="9FC5E8"/>
                </a:solidFill>
                <a:hlinkClick r:id="rId4">
                  <a:extLst>
                    <a:ext uri="{A12FA001-AC4F-418D-AE19-62706E023703}">
                      <ahyp:hlinkClr val="tx"/>
                    </a:ext>
                  </a:extLst>
                </a:hlinkClick>
              </a:rPr>
              <a:t>Adil Altaf</a:t>
            </a:r>
            <a:r>
              <a:rPr lang="en">
                <a:solidFill>
                  <a:srgbClr val="9FC5E8"/>
                </a:solidFill>
              </a:rPr>
              <a:t> &amp; </a:t>
            </a:r>
            <a:r>
              <a:rPr lang="en" u="sng">
                <a:solidFill>
                  <a:srgbClr val="9FC5E8"/>
                </a:solidFill>
                <a:hlinkClick r:id="rId5">
                  <a:extLst>
                    <a:ext uri="{A12FA001-AC4F-418D-AE19-62706E023703}">
                      <ahyp:hlinkClr val="tx"/>
                    </a:ext>
                  </a:extLst>
                </a:hlinkClick>
              </a:rPr>
              <a:t>Hira Khan</a:t>
            </a:r>
            <a:endParaRPr>
              <a:solidFill>
                <a:srgbClr val="9FC5E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163" name="Shape 163"/>
        <p:cNvGrpSpPr/>
        <p:nvPr/>
      </p:nvGrpSpPr>
      <p:grpSpPr>
        <a:xfrm>
          <a:off x="0" y="0"/>
          <a:ext cx="0" cy="0"/>
          <a:chOff x="0" y="0"/>
          <a:chExt cx="0" cy="0"/>
        </a:xfrm>
      </p:grpSpPr>
      <p:sp>
        <p:nvSpPr>
          <p:cNvPr id="164" name="Google Shape;164;p22"/>
          <p:cNvSpPr txBox="1"/>
          <p:nvPr/>
        </p:nvSpPr>
        <p:spPr>
          <a:xfrm>
            <a:off x="4954125" y="2044675"/>
            <a:ext cx="3959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There is no standard in the JavaScript Language Specification to formally describe the meaning of function parameters, function returns, variables or other constructs.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JS Developers have adopted the JSDoc standard to describe constructs by adding standardized comments placed directly above code.</a:t>
            </a:r>
            <a:endParaRPr sz="1700">
              <a:latin typeface="Roboto"/>
              <a:ea typeface="Roboto"/>
              <a:cs typeface="Roboto"/>
              <a:sym typeface="Roboto"/>
            </a:endParaRPr>
          </a:p>
        </p:txBody>
      </p:sp>
      <p:sp>
        <p:nvSpPr>
          <p:cNvPr id="165" name="Google Shape;165;p22"/>
          <p:cNvSpPr/>
          <p:nvPr/>
        </p:nvSpPr>
        <p:spPr>
          <a:xfrm>
            <a:off x="2823811" y="539649"/>
            <a:ext cx="3496378" cy="387248"/>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00000"/>
                </a:solidFill>
                <a:latin typeface="Arial"/>
              </a:rPr>
              <a:t>L   O   O   S   E</a:t>
            </a:r>
          </a:p>
        </p:txBody>
      </p:sp>
      <p:sp>
        <p:nvSpPr>
          <p:cNvPr id="166" name="Google Shape;166;p22"/>
          <p:cNvSpPr/>
          <p:nvPr/>
        </p:nvSpPr>
        <p:spPr>
          <a:xfrm>
            <a:off x="1394400" y="1232600"/>
            <a:ext cx="6355205" cy="3067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00000"/>
                </a:solidFill>
                <a:latin typeface="Arial"/>
              </a:rPr>
              <a:t>D  O  C  U  M  E  N  T  A  T  I  O  N</a:t>
            </a:r>
          </a:p>
        </p:txBody>
      </p:sp>
      <p:sp>
        <p:nvSpPr>
          <p:cNvPr id="167" name="Google Shape;167;p22"/>
          <p:cNvSpPr txBox="1"/>
          <p:nvPr/>
        </p:nvSpPr>
        <p:spPr>
          <a:xfrm>
            <a:off x="254725" y="2044675"/>
            <a:ext cx="4451400" cy="28167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Performs a painter painting a particular painting.</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@param</a:t>
            </a:r>
            <a:r>
              <a:rPr lang="en" sz="900">
                <a:solidFill>
                  <a:srgbClr val="6A9955"/>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{Painting}</a:t>
            </a:r>
            <a:r>
              <a:rPr lang="en" sz="900">
                <a:solidFill>
                  <a:srgbClr val="6A9955"/>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painter</a:t>
            </a:r>
            <a:endParaRPr sz="900">
              <a:solidFill>
                <a:srgbClr val="9CDCFE"/>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@param</a:t>
            </a:r>
            <a:r>
              <a:rPr lang="en" sz="900">
                <a:solidFill>
                  <a:srgbClr val="6A9955"/>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{string}</a:t>
            </a:r>
            <a:r>
              <a:rPr lang="en" sz="900">
                <a:solidFill>
                  <a:srgbClr val="6A9955"/>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painting</a:t>
            </a:r>
            <a:endParaRPr sz="900">
              <a:solidFill>
                <a:srgbClr val="9CDCFE"/>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@returns</a:t>
            </a:r>
            <a:r>
              <a:rPr lang="en" sz="900">
                <a:solidFill>
                  <a:srgbClr val="6A9955"/>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{boolean}</a:t>
            </a:r>
            <a:r>
              <a:rPr lang="en" sz="900">
                <a:solidFill>
                  <a:srgbClr val="6A9955"/>
                </a:solidFill>
                <a:highlight>
                  <a:srgbClr val="1E1E1E"/>
                </a:highlight>
                <a:latin typeface="Courier New"/>
                <a:ea typeface="Courier New"/>
                <a:cs typeface="Courier New"/>
                <a:sym typeface="Courier New"/>
              </a:rPr>
              <a:t> Whether the painter painted the painting.</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function</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paintPainting</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painter</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painting</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6A9955"/>
                </a:solidFill>
                <a:highlight>
                  <a:srgbClr val="1E1E1E"/>
                </a:highlight>
                <a:latin typeface="Courier New"/>
                <a:ea typeface="Courier New"/>
                <a:cs typeface="Courier New"/>
                <a:sym typeface="Courier New"/>
              </a:rPr>
              <a:t>/* ... */</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171" name="Shape 171"/>
        <p:cNvGrpSpPr/>
        <p:nvPr/>
      </p:nvGrpSpPr>
      <p:grpSpPr>
        <a:xfrm>
          <a:off x="0" y="0"/>
          <a:ext cx="0" cy="0"/>
          <a:chOff x="0" y="0"/>
          <a:chExt cx="0" cy="0"/>
        </a:xfrm>
      </p:grpSpPr>
      <p:sp>
        <p:nvSpPr>
          <p:cNvPr id="172" name="Google Shape;172;p23"/>
          <p:cNvSpPr txBox="1"/>
          <p:nvPr/>
        </p:nvSpPr>
        <p:spPr>
          <a:xfrm>
            <a:off x="194425" y="463050"/>
            <a:ext cx="3177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JSDoc Issues</a:t>
            </a:r>
            <a:endParaRPr b="1" sz="2400">
              <a:latin typeface="Roboto"/>
              <a:ea typeface="Roboto"/>
              <a:cs typeface="Roboto"/>
              <a:sym typeface="Roboto"/>
            </a:endParaRPr>
          </a:p>
          <a:p>
            <a:pPr indent="0" lvl="0" marL="0" rtl="0" algn="l">
              <a:spcBef>
                <a:spcPts val="0"/>
              </a:spcBef>
              <a:spcAft>
                <a:spcPts val="0"/>
              </a:spcAft>
              <a:buNone/>
            </a:pPr>
            <a:r>
              <a:t/>
            </a:r>
            <a:endParaRPr b="1" sz="17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JSDoc descriptions can be wrong about code.</a:t>
            </a:r>
            <a:br>
              <a:rPr lang="en" sz="1500">
                <a:latin typeface="Roboto"/>
                <a:ea typeface="Roboto"/>
                <a:cs typeface="Roboto"/>
                <a:sym typeface="Roboto"/>
              </a:rPr>
            </a:b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JSDoc comments may become invalidated during a refactor.</a:t>
            </a:r>
            <a:br>
              <a:rPr lang="en" sz="1500">
                <a:latin typeface="Roboto"/>
                <a:ea typeface="Roboto"/>
                <a:cs typeface="Roboto"/>
                <a:sym typeface="Roboto"/>
              </a:rPr>
            </a:b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Describing complex objects requires multiple standalone comments to define types and their relationships.</a:t>
            </a:r>
            <a:br>
              <a:rPr lang="en" sz="1500">
                <a:latin typeface="Roboto"/>
                <a:ea typeface="Roboto"/>
                <a:cs typeface="Roboto"/>
                <a:sym typeface="Roboto"/>
              </a:rPr>
            </a:b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Impossible to maintain across files in a complex project.</a:t>
            </a:r>
            <a:endParaRPr sz="1500">
              <a:latin typeface="Roboto"/>
              <a:ea typeface="Roboto"/>
              <a:cs typeface="Roboto"/>
              <a:sym typeface="Roboto"/>
            </a:endParaRPr>
          </a:p>
        </p:txBody>
      </p:sp>
      <p:pic>
        <p:nvPicPr>
          <p:cNvPr id="173" name="Google Shape;173;p23"/>
          <p:cNvPicPr preferRelativeResize="0"/>
          <p:nvPr/>
        </p:nvPicPr>
        <p:blipFill>
          <a:blip r:embed="rId3">
            <a:alphaModFix/>
          </a:blip>
          <a:stretch>
            <a:fillRect/>
          </a:stretch>
        </p:blipFill>
        <p:spPr>
          <a:xfrm>
            <a:off x="3542526" y="996350"/>
            <a:ext cx="5601476" cy="3150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a:blip r:embed="rId3">
            <a:alphaModFix/>
          </a:blip>
          <a:stretch>
            <a:fillRect/>
          </a:stretch>
        </p:blipFill>
        <p:spPr>
          <a:xfrm>
            <a:off x="5289325" y="924238"/>
            <a:ext cx="3295026" cy="3295026"/>
          </a:xfrm>
          <a:prstGeom prst="rect">
            <a:avLst/>
          </a:prstGeom>
          <a:noFill/>
          <a:ln>
            <a:noFill/>
          </a:ln>
        </p:spPr>
      </p:pic>
      <p:sp>
        <p:nvSpPr>
          <p:cNvPr id="179" name="Google Shape;179;p24"/>
          <p:cNvSpPr txBox="1"/>
          <p:nvPr/>
        </p:nvSpPr>
        <p:spPr>
          <a:xfrm>
            <a:off x="265725" y="1441013"/>
            <a:ext cx="45117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It can be difficult to automate large changes to or gain insights about a codebase.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JavaScript developers are often surprised to see features in typed languages such as C# and Java that allow developers to jump to the place an argument’s type was declared.</a:t>
            </a:r>
            <a:endParaRPr sz="1700">
              <a:latin typeface="Roboto"/>
              <a:ea typeface="Roboto"/>
              <a:cs typeface="Roboto"/>
              <a:sym typeface="Roboto"/>
            </a:endParaRPr>
          </a:p>
        </p:txBody>
      </p:sp>
      <p:sp>
        <p:nvSpPr>
          <p:cNvPr id="180" name="Google Shape;180;p24"/>
          <p:cNvSpPr/>
          <p:nvPr/>
        </p:nvSpPr>
        <p:spPr>
          <a:xfrm>
            <a:off x="328775" y="613396"/>
            <a:ext cx="3895550" cy="568953"/>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00000"/>
                </a:solidFill>
                <a:latin typeface="Arial"/>
              </a:rPr>
              <a:t>Weak Tooling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pic>
        <p:nvPicPr>
          <p:cNvPr id="185" name="Google Shape;185;p25"/>
          <p:cNvPicPr preferRelativeResize="0"/>
          <p:nvPr/>
        </p:nvPicPr>
        <p:blipFill>
          <a:blip r:embed="rId3">
            <a:alphaModFix/>
          </a:blip>
          <a:stretch>
            <a:fillRect/>
          </a:stretch>
        </p:blipFill>
        <p:spPr>
          <a:xfrm>
            <a:off x="2285999" y="-1"/>
            <a:ext cx="6858000" cy="5143500"/>
          </a:xfrm>
          <a:prstGeom prst="rect">
            <a:avLst/>
          </a:prstGeom>
          <a:noFill/>
          <a:ln>
            <a:noFill/>
          </a:ln>
        </p:spPr>
      </p:pic>
      <p:sp>
        <p:nvSpPr>
          <p:cNvPr id="186" name="Google Shape;186;p2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rPr>
              <a:t>TypeScript</a:t>
            </a:r>
            <a:endParaRPr b="1">
              <a:solidFill>
                <a:schemeClr val="dk2"/>
              </a:solidFill>
            </a:endParaRPr>
          </a:p>
        </p:txBody>
      </p:sp>
      <p:pic>
        <p:nvPicPr>
          <p:cNvPr id="187" name="Google Shape;187;p25"/>
          <p:cNvPicPr preferRelativeResize="0"/>
          <p:nvPr/>
        </p:nvPicPr>
        <p:blipFill>
          <a:blip r:embed="rId4">
            <a:alphaModFix/>
          </a:blip>
          <a:stretch>
            <a:fillRect/>
          </a:stretch>
        </p:blipFill>
        <p:spPr>
          <a:xfrm>
            <a:off x="460950" y="3078150"/>
            <a:ext cx="1012800" cy="101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91" name="Shape 191"/>
        <p:cNvGrpSpPr/>
        <p:nvPr/>
      </p:nvGrpSpPr>
      <p:grpSpPr>
        <a:xfrm>
          <a:off x="0" y="0"/>
          <a:ext cx="0" cy="0"/>
          <a:chOff x="0" y="0"/>
          <a:chExt cx="0" cy="0"/>
        </a:xfrm>
      </p:grpSpPr>
      <p:sp>
        <p:nvSpPr>
          <p:cNvPr id="192" name="Google Shape;192;p2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TypeScript is 4 things: • </a:t>
            </a:r>
            <a:r>
              <a:rPr lang="en"/>
              <a:t>Programming Language</a:t>
            </a:r>
            <a:r>
              <a:rPr lang="en"/>
              <a:t> </a:t>
            </a:r>
            <a:r>
              <a:rPr b="1" lang="en"/>
              <a:t>• </a:t>
            </a:r>
            <a:r>
              <a:rPr lang="en"/>
              <a:t>Type Checker </a:t>
            </a:r>
            <a:r>
              <a:rPr b="1" lang="en"/>
              <a:t>• </a:t>
            </a:r>
            <a:r>
              <a:rPr lang="en"/>
              <a:t>Compiler </a:t>
            </a:r>
            <a:r>
              <a:rPr b="1" lang="en"/>
              <a:t>• </a:t>
            </a:r>
            <a:r>
              <a:rPr lang="en"/>
              <a:t>Language Services</a:t>
            </a:r>
            <a:endParaRPr/>
          </a:p>
        </p:txBody>
      </p:sp>
      <p:pic>
        <p:nvPicPr>
          <p:cNvPr id="193" name="Google Shape;193;p26"/>
          <p:cNvPicPr preferRelativeResize="0"/>
          <p:nvPr/>
        </p:nvPicPr>
        <p:blipFill>
          <a:blip r:embed="rId3">
            <a:alphaModFix/>
          </a:blip>
          <a:stretch>
            <a:fillRect/>
          </a:stretch>
        </p:blipFill>
        <p:spPr>
          <a:xfrm>
            <a:off x="0" y="0"/>
            <a:ext cx="2956376" cy="2217275"/>
          </a:xfrm>
          <a:prstGeom prst="rect">
            <a:avLst/>
          </a:prstGeom>
          <a:noFill/>
          <a:ln>
            <a:noFill/>
          </a:ln>
        </p:spPr>
      </p:pic>
      <p:pic>
        <p:nvPicPr>
          <p:cNvPr id="194" name="Google Shape;194;p26"/>
          <p:cNvPicPr preferRelativeResize="0"/>
          <p:nvPr/>
        </p:nvPicPr>
        <p:blipFill>
          <a:blip r:embed="rId4">
            <a:alphaModFix/>
          </a:blip>
          <a:stretch>
            <a:fillRect/>
          </a:stretch>
        </p:blipFill>
        <p:spPr>
          <a:xfrm>
            <a:off x="1937124" y="2183751"/>
            <a:ext cx="2355526" cy="2355524"/>
          </a:xfrm>
          <a:prstGeom prst="rect">
            <a:avLst/>
          </a:prstGeom>
          <a:noFill/>
          <a:ln>
            <a:noFill/>
          </a:ln>
        </p:spPr>
      </p:pic>
      <p:grpSp>
        <p:nvGrpSpPr>
          <p:cNvPr id="195" name="Google Shape;195;p26"/>
          <p:cNvGrpSpPr/>
          <p:nvPr/>
        </p:nvGrpSpPr>
        <p:grpSpPr>
          <a:xfrm>
            <a:off x="4292648" y="497213"/>
            <a:ext cx="2466401" cy="1161550"/>
            <a:chOff x="4453548" y="669313"/>
            <a:chExt cx="2466401" cy="1161550"/>
          </a:xfrm>
        </p:grpSpPr>
        <p:pic>
          <p:nvPicPr>
            <p:cNvPr id="196" name="Google Shape;196;p26"/>
            <p:cNvPicPr preferRelativeResize="0"/>
            <p:nvPr/>
          </p:nvPicPr>
          <p:blipFill>
            <a:blip r:embed="rId5">
              <a:alphaModFix/>
            </a:blip>
            <a:stretch>
              <a:fillRect/>
            </a:stretch>
          </p:blipFill>
          <p:spPr>
            <a:xfrm>
              <a:off x="4989824" y="669313"/>
              <a:ext cx="1393850" cy="1161550"/>
            </a:xfrm>
            <a:prstGeom prst="rect">
              <a:avLst/>
            </a:prstGeom>
            <a:noFill/>
            <a:ln>
              <a:noFill/>
            </a:ln>
          </p:spPr>
        </p:pic>
        <p:pic>
          <p:nvPicPr>
            <p:cNvPr id="197" name="Google Shape;197;p26"/>
            <p:cNvPicPr preferRelativeResize="0"/>
            <p:nvPr/>
          </p:nvPicPr>
          <p:blipFill>
            <a:blip r:embed="rId6">
              <a:alphaModFix/>
            </a:blip>
            <a:stretch>
              <a:fillRect/>
            </a:stretch>
          </p:blipFill>
          <p:spPr>
            <a:xfrm>
              <a:off x="6383675" y="669313"/>
              <a:ext cx="536274" cy="536274"/>
            </a:xfrm>
            <a:prstGeom prst="rect">
              <a:avLst/>
            </a:prstGeom>
            <a:noFill/>
            <a:ln>
              <a:noFill/>
            </a:ln>
          </p:spPr>
        </p:pic>
        <p:pic>
          <p:nvPicPr>
            <p:cNvPr id="198" name="Google Shape;198;p26"/>
            <p:cNvPicPr preferRelativeResize="0"/>
            <p:nvPr/>
          </p:nvPicPr>
          <p:blipFill>
            <a:blip r:embed="rId7">
              <a:alphaModFix/>
            </a:blip>
            <a:stretch>
              <a:fillRect/>
            </a:stretch>
          </p:blipFill>
          <p:spPr>
            <a:xfrm>
              <a:off x="4453548" y="1294588"/>
              <a:ext cx="536274" cy="536274"/>
            </a:xfrm>
            <a:prstGeom prst="rect">
              <a:avLst/>
            </a:prstGeom>
            <a:noFill/>
            <a:ln>
              <a:noFill/>
            </a:ln>
          </p:spPr>
        </p:pic>
      </p:grpSp>
      <p:pic>
        <p:nvPicPr>
          <p:cNvPr id="199" name="Google Shape;199;p26"/>
          <p:cNvPicPr preferRelativeResize="0"/>
          <p:nvPr/>
        </p:nvPicPr>
        <p:blipFill>
          <a:blip r:embed="rId8">
            <a:alphaModFix/>
          </a:blip>
          <a:stretch>
            <a:fillRect/>
          </a:stretch>
        </p:blipFill>
        <p:spPr>
          <a:xfrm>
            <a:off x="5343341" y="2266800"/>
            <a:ext cx="3800659" cy="22724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03" name="Shape 203"/>
        <p:cNvGrpSpPr/>
        <p:nvPr/>
      </p:nvGrpSpPr>
      <p:grpSpPr>
        <a:xfrm>
          <a:off x="0" y="0"/>
          <a:ext cx="0" cy="0"/>
          <a:chOff x="0" y="0"/>
          <a:chExt cx="0" cy="0"/>
        </a:xfrm>
      </p:grpSpPr>
      <p:sp>
        <p:nvSpPr>
          <p:cNvPr id="204" name="Google Shape;204;p2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 Playground: </a:t>
            </a:r>
            <a:r>
              <a:rPr lang="en" u="sng">
                <a:solidFill>
                  <a:schemeClr val="hlink"/>
                </a:solidFill>
                <a:hlinkClick r:id="rId3"/>
              </a:rPr>
              <a:t>https://www.typescriptlang.org/play</a:t>
            </a:r>
            <a:endParaRPr/>
          </a:p>
        </p:txBody>
      </p:sp>
      <p:pic>
        <p:nvPicPr>
          <p:cNvPr id="205" name="Google Shape;205;p27"/>
          <p:cNvPicPr preferRelativeResize="0"/>
          <p:nvPr/>
        </p:nvPicPr>
        <p:blipFill>
          <a:blip r:embed="rId4">
            <a:alphaModFix/>
          </a:blip>
          <a:stretch>
            <a:fillRect/>
          </a:stretch>
        </p:blipFill>
        <p:spPr>
          <a:xfrm>
            <a:off x="0" y="0"/>
            <a:ext cx="9144000" cy="4696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09" name="Shape 209"/>
        <p:cNvGrpSpPr/>
        <p:nvPr/>
      </p:nvGrpSpPr>
      <p:grpSpPr>
        <a:xfrm>
          <a:off x="0" y="0"/>
          <a:ext cx="0" cy="0"/>
          <a:chOff x="0" y="0"/>
          <a:chExt cx="0" cy="0"/>
        </a:xfrm>
      </p:grpSpPr>
      <p:sp>
        <p:nvSpPr>
          <p:cNvPr id="210" name="Google Shape;210;p2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Try this sample code in the TypeScript Playground.</a:t>
            </a:r>
            <a:endParaRPr/>
          </a:p>
        </p:txBody>
      </p:sp>
      <p:pic>
        <p:nvPicPr>
          <p:cNvPr id="211" name="Google Shape;211;p28"/>
          <p:cNvPicPr preferRelativeResize="0"/>
          <p:nvPr/>
        </p:nvPicPr>
        <p:blipFill>
          <a:blip r:embed="rId3">
            <a:alphaModFix/>
          </a:blip>
          <a:stretch>
            <a:fillRect/>
          </a:stretch>
        </p:blipFill>
        <p:spPr>
          <a:xfrm>
            <a:off x="0" y="0"/>
            <a:ext cx="9144003" cy="4696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15" name="Shape 215"/>
        <p:cNvGrpSpPr/>
        <p:nvPr/>
      </p:nvGrpSpPr>
      <p:grpSpPr>
        <a:xfrm>
          <a:off x="0" y="0"/>
          <a:ext cx="0" cy="0"/>
          <a:chOff x="0" y="0"/>
          <a:chExt cx="0" cy="0"/>
        </a:xfrm>
      </p:grpSpPr>
      <p:sp>
        <p:nvSpPr>
          <p:cNvPr id="216" name="Google Shape;216;p2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 knows the length property of a string is a number, not a function. A number is not callable.</a:t>
            </a:r>
            <a:endParaRPr/>
          </a:p>
        </p:txBody>
      </p:sp>
      <p:pic>
        <p:nvPicPr>
          <p:cNvPr id="217" name="Google Shape;217;p29"/>
          <p:cNvPicPr preferRelativeResize="0"/>
          <p:nvPr/>
        </p:nvPicPr>
        <p:blipFill>
          <a:blip r:embed="rId3">
            <a:alphaModFix/>
          </a:blip>
          <a:stretch>
            <a:fillRect/>
          </a:stretch>
        </p:blipFill>
        <p:spPr>
          <a:xfrm>
            <a:off x="0" y="0"/>
            <a:ext cx="9144003" cy="47106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21" name="Shape 221"/>
        <p:cNvGrpSpPr/>
        <p:nvPr/>
      </p:nvGrpSpPr>
      <p:grpSpPr>
        <a:xfrm>
          <a:off x="0" y="0"/>
          <a:ext cx="0" cy="0"/>
          <a:chOff x="0" y="0"/>
          <a:chExt cx="0" cy="0"/>
        </a:xfrm>
      </p:grpSpPr>
      <p:sp>
        <p:nvSpPr>
          <p:cNvPr id="222" name="Google Shape;222;p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you tried to run that code in JavaScript, it would crash!</a:t>
            </a:r>
            <a:endParaRPr/>
          </a:p>
        </p:txBody>
      </p:sp>
      <p:pic>
        <p:nvPicPr>
          <p:cNvPr id="223" name="Google Shape;223;p30"/>
          <p:cNvPicPr preferRelativeResize="0"/>
          <p:nvPr/>
        </p:nvPicPr>
        <p:blipFill rotWithShape="1">
          <a:blip r:embed="rId3">
            <a:alphaModFix/>
          </a:blip>
          <a:srcRect b="1642" l="0" r="0" t="0"/>
          <a:stretch/>
        </p:blipFill>
        <p:spPr>
          <a:xfrm>
            <a:off x="0" y="0"/>
            <a:ext cx="9144001" cy="4696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27" name="Shape 227"/>
        <p:cNvGrpSpPr/>
        <p:nvPr/>
      </p:nvGrpSpPr>
      <p:grpSpPr>
        <a:xfrm>
          <a:off x="0" y="0"/>
          <a:ext cx="0" cy="0"/>
          <a:chOff x="0" y="0"/>
          <a:chExt cx="0" cy="0"/>
        </a:xfrm>
      </p:grpSpPr>
      <p:pic>
        <p:nvPicPr>
          <p:cNvPr id="228" name="Google Shape;228;p31"/>
          <p:cNvPicPr preferRelativeResize="0"/>
          <p:nvPr/>
        </p:nvPicPr>
        <p:blipFill rotWithShape="1">
          <a:blip r:embed="rId3">
            <a:alphaModFix/>
          </a:blip>
          <a:srcRect b="43576" l="0" r="0" t="0"/>
          <a:stretch/>
        </p:blipFill>
        <p:spPr>
          <a:xfrm>
            <a:off x="6026575" y="2895850"/>
            <a:ext cx="2491775" cy="1098000"/>
          </a:xfrm>
          <a:prstGeom prst="rect">
            <a:avLst/>
          </a:prstGeom>
          <a:noFill/>
          <a:ln>
            <a:noFill/>
          </a:ln>
        </p:spPr>
      </p:pic>
      <p:sp>
        <p:nvSpPr>
          <p:cNvPr id="229" name="Google Shape;229;p31"/>
          <p:cNvSpPr txBox="1"/>
          <p:nvPr/>
        </p:nvSpPr>
        <p:spPr>
          <a:xfrm>
            <a:off x="471900" y="1890250"/>
            <a:ext cx="51594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TypeScript allows developers to specify what types of values may be provided for parameters and variables. </a:t>
            </a:r>
            <a:endParaRPr sz="17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Some developers find having to explicitly write out how particular areas are supposed to work to be restrictive at first.</a:t>
            </a:r>
            <a:endParaRPr sz="17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By restricting code to only be used in the ways you specify, TypeScript can give you confidence that changes in one area of code won’t break other areas of code that use it.</a:t>
            </a:r>
            <a:endParaRPr sz="1700">
              <a:latin typeface="Roboto"/>
              <a:ea typeface="Roboto"/>
              <a:cs typeface="Roboto"/>
              <a:sym typeface="Roboto"/>
            </a:endParaRPr>
          </a:p>
        </p:txBody>
      </p:sp>
      <p:sp>
        <p:nvSpPr>
          <p:cNvPr id="230" name="Google Shape;230;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Freedom Through Restriction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History of JavaScript</a:t>
            </a:r>
            <a:endParaRPr>
              <a:solidFill>
                <a:schemeClr val="dk2"/>
              </a:solidFill>
            </a:endParaRPr>
          </a:p>
          <a:p>
            <a:pPr indent="-342900" lvl="0" marL="457200" rtl="0" algn="l">
              <a:spcBef>
                <a:spcPts val="1600"/>
              </a:spcBef>
              <a:spcAft>
                <a:spcPts val="0"/>
              </a:spcAft>
              <a:buClr>
                <a:schemeClr val="dk2"/>
              </a:buClr>
              <a:buSzPts val="1800"/>
              <a:buChar char="●"/>
            </a:pPr>
            <a:r>
              <a:rPr lang="en">
                <a:solidFill>
                  <a:schemeClr val="dk2"/>
                </a:solidFill>
              </a:rPr>
              <a:t>Pitfalls of Vanilla JavaScript</a:t>
            </a:r>
            <a:endParaRPr>
              <a:solidFill>
                <a:schemeClr val="dk2"/>
              </a:solidFill>
            </a:endParaRPr>
          </a:p>
          <a:p>
            <a:pPr indent="-342900" lvl="0" marL="457200" rtl="0" algn="l">
              <a:spcBef>
                <a:spcPts val="1600"/>
              </a:spcBef>
              <a:spcAft>
                <a:spcPts val="0"/>
              </a:spcAft>
              <a:buClr>
                <a:schemeClr val="dk2"/>
              </a:buClr>
              <a:buSzPts val="1800"/>
              <a:buChar char="●"/>
            </a:pPr>
            <a:r>
              <a:rPr lang="en">
                <a:solidFill>
                  <a:schemeClr val="dk2"/>
                </a:solidFill>
              </a:rPr>
              <a:t>TypeScript</a:t>
            </a:r>
            <a:endParaRPr>
              <a:solidFill>
                <a:schemeClr val="dk2"/>
              </a:solidFill>
            </a:endParaRPr>
          </a:p>
          <a:p>
            <a:pPr indent="-342900" lvl="0" marL="457200" rtl="0" algn="l">
              <a:spcBef>
                <a:spcPts val="1600"/>
              </a:spcBef>
              <a:spcAft>
                <a:spcPts val="0"/>
              </a:spcAft>
              <a:buClr>
                <a:schemeClr val="dk2"/>
              </a:buClr>
              <a:buSzPts val="1800"/>
              <a:buChar char="●"/>
            </a:pPr>
            <a:r>
              <a:rPr lang="en">
                <a:solidFill>
                  <a:schemeClr val="dk2"/>
                </a:solidFill>
              </a:rPr>
              <a:t>TypeScript Playground</a:t>
            </a:r>
            <a:endParaRPr>
              <a:solidFill>
                <a:schemeClr val="dk2"/>
              </a:solidFill>
            </a:endParaRPr>
          </a:p>
          <a:p>
            <a:pPr indent="-342900" lvl="0" marL="457200" rtl="0" algn="l">
              <a:spcBef>
                <a:spcPts val="1600"/>
              </a:spcBef>
              <a:spcAft>
                <a:spcPts val="0"/>
              </a:spcAft>
              <a:buClr>
                <a:schemeClr val="dk2"/>
              </a:buClr>
              <a:buSzPts val="1800"/>
              <a:buChar char="●"/>
            </a:pPr>
            <a:r>
              <a:rPr lang="en">
                <a:solidFill>
                  <a:schemeClr val="dk2"/>
                </a:solidFill>
              </a:rPr>
              <a:t>Local Development</a:t>
            </a:r>
            <a:endParaRPr>
              <a:solidFill>
                <a:schemeClr val="dk2"/>
              </a:solidFill>
            </a:endParaRPr>
          </a:p>
          <a:p>
            <a:pPr indent="-342900" lvl="0" marL="457200" rtl="0" algn="l">
              <a:spcBef>
                <a:spcPts val="1600"/>
              </a:spcBef>
              <a:spcAft>
                <a:spcPts val="1600"/>
              </a:spcAft>
              <a:buClr>
                <a:schemeClr val="dk2"/>
              </a:buClr>
              <a:buSzPts val="1800"/>
              <a:buChar char="●"/>
            </a:pPr>
            <a:r>
              <a:rPr lang="en">
                <a:solidFill>
                  <a:schemeClr val="dk2"/>
                </a:solidFill>
              </a:rPr>
              <a:t>What TypeScript Isn’t</a:t>
            </a:r>
            <a:endParaRPr>
              <a:solidFill>
                <a:schemeClr val="dk2"/>
              </a:solidFill>
            </a:endParaRPr>
          </a:p>
        </p:txBody>
      </p:sp>
      <p:pic>
        <p:nvPicPr>
          <p:cNvPr id="74" name="Google Shape;74;p14"/>
          <p:cNvPicPr preferRelativeResize="0"/>
          <p:nvPr/>
        </p:nvPicPr>
        <p:blipFill>
          <a:blip r:embed="rId3">
            <a:alphaModFix/>
          </a:blip>
          <a:stretch>
            <a:fillRect/>
          </a:stretch>
        </p:blipFill>
        <p:spPr>
          <a:xfrm>
            <a:off x="0" y="355275"/>
            <a:ext cx="4370876" cy="4370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34" name="Shape 234"/>
        <p:cNvGrpSpPr/>
        <p:nvPr/>
      </p:nvGrpSpPr>
      <p:grpSpPr>
        <a:xfrm>
          <a:off x="0" y="0"/>
          <a:ext cx="0" cy="0"/>
          <a:chOff x="0" y="0"/>
          <a:chExt cx="0" cy="0"/>
        </a:xfrm>
      </p:grpSpPr>
      <p:sp>
        <p:nvSpPr>
          <p:cNvPr id="235" name="Google Shape;235;p3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take a look at this sample code.</a:t>
            </a:r>
            <a:endParaRPr/>
          </a:p>
        </p:txBody>
      </p:sp>
      <p:sp>
        <p:nvSpPr>
          <p:cNvPr id="236" name="Google Shape;236;p32"/>
          <p:cNvSpPr txBox="1"/>
          <p:nvPr/>
        </p:nvSpPr>
        <p:spPr>
          <a:xfrm>
            <a:off x="152400" y="1642225"/>
            <a:ext cx="8839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In this example, we have a function that takes in 2 arguments for first name and last name and returns a console log displaying the full name within the sentence.</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Here’s the output:</a:t>
            </a:r>
            <a:endParaRPr sz="1700">
              <a:latin typeface="Roboto"/>
              <a:ea typeface="Roboto"/>
              <a:cs typeface="Roboto"/>
              <a:sym typeface="Roboto"/>
            </a:endParaRPr>
          </a:p>
        </p:txBody>
      </p:sp>
      <p:pic>
        <p:nvPicPr>
          <p:cNvPr id="237" name="Google Shape;237;p32"/>
          <p:cNvPicPr preferRelativeResize="0"/>
          <p:nvPr/>
        </p:nvPicPr>
        <p:blipFill>
          <a:blip r:embed="rId3">
            <a:alphaModFix/>
          </a:blip>
          <a:stretch>
            <a:fillRect/>
          </a:stretch>
        </p:blipFill>
        <p:spPr>
          <a:xfrm>
            <a:off x="152400" y="263550"/>
            <a:ext cx="8839204" cy="1260277"/>
          </a:xfrm>
          <a:prstGeom prst="rect">
            <a:avLst/>
          </a:prstGeom>
          <a:noFill/>
          <a:ln>
            <a:noFill/>
          </a:ln>
        </p:spPr>
      </p:pic>
      <p:pic>
        <p:nvPicPr>
          <p:cNvPr id="238" name="Google Shape;238;p32"/>
          <p:cNvPicPr preferRelativeResize="0"/>
          <p:nvPr/>
        </p:nvPicPr>
        <p:blipFill>
          <a:blip r:embed="rId4">
            <a:alphaModFix/>
          </a:blip>
          <a:stretch>
            <a:fillRect/>
          </a:stretch>
        </p:blipFill>
        <p:spPr>
          <a:xfrm>
            <a:off x="152400" y="3026125"/>
            <a:ext cx="8839200" cy="10818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42" name="Shape 242"/>
        <p:cNvGrpSpPr/>
        <p:nvPr/>
      </p:nvGrpSpPr>
      <p:grpSpPr>
        <a:xfrm>
          <a:off x="0" y="0"/>
          <a:ext cx="0" cy="0"/>
          <a:chOff x="0" y="0"/>
          <a:chExt cx="0" cy="0"/>
        </a:xfrm>
      </p:grpSpPr>
      <p:sp>
        <p:nvSpPr>
          <p:cNvPr id="243" name="Google Shape;243;p3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 what if we refactor the function to take only 1 argument for the full name and forget to change the function call?</a:t>
            </a:r>
            <a:endParaRPr/>
          </a:p>
        </p:txBody>
      </p:sp>
      <p:sp>
        <p:nvSpPr>
          <p:cNvPr id="244" name="Google Shape;244;p33"/>
          <p:cNvSpPr txBox="1"/>
          <p:nvPr/>
        </p:nvSpPr>
        <p:spPr>
          <a:xfrm>
            <a:off x="152400" y="2175625"/>
            <a:ext cx="8839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Now we have refactored the function and instead of providing separate arguments for the first and last names, we provide the full name in one argument.</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Here’s the output:</a:t>
            </a:r>
            <a:endParaRPr sz="1700">
              <a:latin typeface="Roboto"/>
              <a:ea typeface="Roboto"/>
              <a:cs typeface="Roboto"/>
              <a:sym typeface="Roboto"/>
            </a:endParaRPr>
          </a:p>
        </p:txBody>
      </p:sp>
      <p:pic>
        <p:nvPicPr>
          <p:cNvPr id="245" name="Google Shape;245;p33"/>
          <p:cNvPicPr preferRelativeResize="0"/>
          <p:nvPr/>
        </p:nvPicPr>
        <p:blipFill>
          <a:blip r:embed="rId3">
            <a:alphaModFix/>
          </a:blip>
          <a:stretch>
            <a:fillRect/>
          </a:stretch>
        </p:blipFill>
        <p:spPr>
          <a:xfrm>
            <a:off x="152400" y="264575"/>
            <a:ext cx="8839202" cy="1848365"/>
          </a:xfrm>
          <a:prstGeom prst="rect">
            <a:avLst/>
          </a:prstGeom>
          <a:noFill/>
          <a:ln>
            <a:noFill/>
          </a:ln>
        </p:spPr>
      </p:pic>
      <p:pic>
        <p:nvPicPr>
          <p:cNvPr id="246" name="Google Shape;246;p33"/>
          <p:cNvPicPr preferRelativeResize="0"/>
          <p:nvPr/>
        </p:nvPicPr>
        <p:blipFill>
          <a:blip r:embed="rId4">
            <a:alphaModFix/>
          </a:blip>
          <a:stretch>
            <a:fillRect/>
          </a:stretch>
        </p:blipFill>
        <p:spPr>
          <a:xfrm>
            <a:off x="152400" y="3469800"/>
            <a:ext cx="8839199" cy="10476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50" name="Shape 250"/>
        <p:cNvGrpSpPr/>
        <p:nvPr/>
      </p:nvGrpSpPr>
      <p:grpSpPr>
        <a:xfrm>
          <a:off x="0" y="0"/>
          <a:ext cx="0" cy="0"/>
          <a:chOff x="0" y="0"/>
          <a:chExt cx="0" cy="0"/>
        </a:xfrm>
      </p:grpSpPr>
      <p:sp>
        <p:nvSpPr>
          <p:cNvPr id="251" name="Google Shape;251;p34"/>
          <p:cNvSpPr txBox="1"/>
          <p:nvPr/>
        </p:nvSpPr>
        <p:spPr>
          <a:xfrm>
            <a:off x="319800" y="1797400"/>
            <a:ext cx="850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This is the same paintPainting function from earlier, except now it’s written with TypeScript.</a:t>
            </a:r>
            <a:endParaRPr sz="1600">
              <a:latin typeface="Roboto"/>
              <a:ea typeface="Roboto"/>
              <a:cs typeface="Roboto"/>
              <a:sym typeface="Roboto"/>
            </a:endParaRPr>
          </a:p>
        </p:txBody>
      </p:sp>
      <p:sp>
        <p:nvSpPr>
          <p:cNvPr id="252" name="Google Shape;252;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Precise Documentation</a:t>
            </a:r>
            <a:endParaRPr/>
          </a:p>
        </p:txBody>
      </p:sp>
      <p:pic>
        <p:nvPicPr>
          <p:cNvPr id="253" name="Google Shape;253;p34"/>
          <p:cNvPicPr preferRelativeResize="0"/>
          <p:nvPr/>
        </p:nvPicPr>
        <p:blipFill>
          <a:blip r:embed="rId3">
            <a:alphaModFix/>
          </a:blip>
          <a:stretch>
            <a:fillRect/>
          </a:stretch>
        </p:blipFill>
        <p:spPr>
          <a:xfrm>
            <a:off x="1307250" y="2275427"/>
            <a:ext cx="6529525" cy="1658300"/>
          </a:xfrm>
          <a:prstGeom prst="rect">
            <a:avLst/>
          </a:prstGeom>
          <a:noFill/>
          <a:ln>
            <a:noFill/>
          </a:ln>
        </p:spPr>
      </p:pic>
      <p:sp>
        <p:nvSpPr>
          <p:cNvPr id="254" name="Google Shape;254;p34"/>
          <p:cNvSpPr txBox="1"/>
          <p:nvPr/>
        </p:nvSpPr>
        <p:spPr>
          <a:xfrm>
            <a:off x="319800" y="3980650"/>
            <a:ext cx="8504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A TypeScript developer reading this code for the first time could understand that painter has at least three properties, two of which are methods. By baking in syntax to describe the “shapes” of objects, TypeScript provides an excellent, enforced system for describing how objects look.</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58" name="Shape 258"/>
        <p:cNvGrpSpPr/>
        <p:nvPr/>
      </p:nvGrpSpPr>
      <p:grpSpPr>
        <a:xfrm>
          <a:off x="0" y="0"/>
          <a:ext cx="0" cy="0"/>
          <a:chOff x="0" y="0"/>
          <a:chExt cx="0" cy="0"/>
        </a:xfrm>
      </p:grpSpPr>
      <p:sp>
        <p:nvSpPr>
          <p:cNvPr id="259" name="Google Shape;259;p35"/>
          <p:cNvSpPr txBox="1"/>
          <p:nvPr/>
        </p:nvSpPr>
        <p:spPr>
          <a:xfrm>
            <a:off x="319800" y="1797400"/>
            <a:ext cx="856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Using TypeScript, IDEs such as VS Code, gain much deeper insights into your code and are able to provide tools such as surface intelligent suggestions as you type.</a:t>
            </a:r>
            <a:endParaRPr sz="1600">
              <a:latin typeface="Roboto"/>
              <a:ea typeface="Roboto"/>
              <a:cs typeface="Roboto"/>
              <a:sym typeface="Roboto"/>
            </a:endParaRPr>
          </a:p>
        </p:txBody>
      </p:sp>
      <p:sp>
        <p:nvSpPr>
          <p:cNvPr id="260" name="Google Shape;260;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Stronger Tooling</a:t>
            </a:r>
            <a:endParaRPr/>
          </a:p>
        </p:txBody>
      </p:sp>
      <p:pic>
        <p:nvPicPr>
          <p:cNvPr id="261" name="Google Shape;261;p35"/>
          <p:cNvPicPr preferRelativeResize="0"/>
          <p:nvPr/>
        </p:nvPicPr>
        <p:blipFill>
          <a:blip r:embed="rId3">
            <a:alphaModFix/>
          </a:blip>
          <a:stretch>
            <a:fillRect/>
          </a:stretch>
        </p:blipFill>
        <p:spPr>
          <a:xfrm>
            <a:off x="8219975" y="738725"/>
            <a:ext cx="924025" cy="924025"/>
          </a:xfrm>
          <a:prstGeom prst="rect">
            <a:avLst/>
          </a:prstGeom>
          <a:noFill/>
          <a:ln>
            <a:noFill/>
          </a:ln>
        </p:spPr>
      </p:pic>
      <p:pic>
        <p:nvPicPr>
          <p:cNvPr id="262" name="Google Shape;262;p35"/>
          <p:cNvPicPr preferRelativeResize="0"/>
          <p:nvPr/>
        </p:nvPicPr>
        <p:blipFill>
          <a:blip r:embed="rId4">
            <a:alphaModFix/>
          </a:blip>
          <a:stretch>
            <a:fillRect/>
          </a:stretch>
        </p:blipFill>
        <p:spPr>
          <a:xfrm>
            <a:off x="3743400" y="2609138"/>
            <a:ext cx="5112324" cy="2386474"/>
          </a:xfrm>
          <a:prstGeom prst="rect">
            <a:avLst/>
          </a:prstGeom>
          <a:noFill/>
          <a:ln>
            <a:noFill/>
          </a:ln>
        </p:spPr>
      </p:pic>
      <p:sp>
        <p:nvSpPr>
          <p:cNvPr id="263" name="Google Shape;263;p35"/>
          <p:cNvSpPr txBox="1"/>
          <p:nvPr/>
        </p:nvSpPr>
        <p:spPr>
          <a:xfrm>
            <a:off x="319800" y="2474500"/>
            <a:ext cx="3360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If you’ve used VS Code to write JavaScript before, you might have noticed that it suggests “autocompletions” as you write code with built-in types of objects like strings. If, say, you start typing the member of something known to be a string, TypeScript can suggest all the members of the string.</a:t>
            </a:r>
            <a:endParaRPr sz="1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67" name="Shape 267"/>
        <p:cNvGrpSpPr/>
        <p:nvPr/>
      </p:nvGrpSpPr>
      <p:grpSpPr>
        <a:xfrm>
          <a:off x="0" y="0"/>
          <a:ext cx="0" cy="0"/>
          <a:chOff x="0" y="0"/>
          <a:chExt cx="0" cy="0"/>
        </a:xfrm>
      </p:grpSpPr>
      <p:sp>
        <p:nvSpPr>
          <p:cNvPr id="268" name="Google Shape;268;p3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TypeScripts Type Checker even works for code you’ve written yourself!</a:t>
            </a:r>
            <a:endParaRPr/>
          </a:p>
        </p:txBody>
      </p:sp>
      <p:pic>
        <p:nvPicPr>
          <p:cNvPr id="269" name="Google Shape;269;p36"/>
          <p:cNvPicPr preferRelativeResize="0"/>
          <p:nvPr/>
        </p:nvPicPr>
        <p:blipFill>
          <a:blip r:embed="rId3">
            <a:alphaModFix/>
          </a:blip>
          <a:stretch>
            <a:fillRect/>
          </a:stretch>
        </p:blipFill>
        <p:spPr>
          <a:xfrm>
            <a:off x="1543678" y="1446725"/>
            <a:ext cx="6115125" cy="2440726"/>
          </a:xfrm>
          <a:prstGeom prst="rect">
            <a:avLst/>
          </a:prstGeom>
          <a:noFill/>
          <a:ln>
            <a:noFill/>
          </a:ln>
        </p:spPr>
      </p:pic>
      <p:sp>
        <p:nvSpPr>
          <p:cNvPr id="270" name="Google Shape;270;p36"/>
          <p:cNvSpPr txBox="1"/>
          <p:nvPr/>
        </p:nvSpPr>
        <p:spPr>
          <a:xfrm>
            <a:off x="319800" y="289050"/>
            <a:ext cx="856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In this example, as soon as we type painter., TypeScript is able to tell us the properties of a painter based on the Painter interface.</a:t>
            </a:r>
            <a:endParaRPr sz="16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74" name="Shape 274"/>
        <p:cNvGrpSpPr/>
        <p:nvPr/>
      </p:nvGrpSpPr>
      <p:grpSpPr>
        <a:xfrm>
          <a:off x="0" y="0"/>
          <a:ext cx="0" cy="0"/>
          <a:chOff x="0" y="0"/>
          <a:chExt cx="0" cy="0"/>
        </a:xfrm>
      </p:grpSpPr>
      <p:sp>
        <p:nvSpPr>
          <p:cNvPr id="275" name="Google Shape;275;p37"/>
          <p:cNvSpPr txBox="1"/>
          <p:nvPr/>
        </p:nvSpPr>
        <p:spPr>
          <a:xfrm>
            <a:off x="319800" y="1797400"/>
            <a:ext cx="8562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 TypeScript compiler takes in TypeScript code, checks the types, and generates the equivalent JavaScript code.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Let’s take a look at the following TypeScript code (left-side). The TypeScript compiler generates the equivalent JavaScript code (right-side).</a:t>
            </a:r>
            <a:endParaRPr sz="1600">
              <a:latin typeface="Roboto"/>
              <a:ea typeface="Roboto"/>
              <a:cs typeface="Roboto"/>
              <a:sym typeface="Roboto"/>
            </a:endParaRPr>
          </a:p>
        </p:txBody>
      </p:sp>
      <p:sp>
        <p:nvSpPr>
          <p:cNvPr id="276" name="Google Shape;276;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Compiling Syntax</a:t>
            </a:r>
            <a:endParaRPr/>
          </a:p>
        </p:txBody>
      </p:sp>
      <p:pic>
        <p:nvPicPr>
          <p:cNvPr id="277" name="Google Shape;277;p37"/>
          <p:cNvPicPr preferRelativeResize="0"/>
          <p:nvPr/>
        </p:nvPicPr>
        <p:blipFill>
          <a:blip r:embed="rId3">
            <a:alphaModFix/>
          </a:blip>
          <a:stretch>
            <a:fillRect/>
          </a:stretch>
        </p:blipFill>
        <p:spPr>
          <a:xfrm>
            <a:off x="152400" y="3443525"/>
            <a:ext cx="8839201" cy="14086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pic>
        <p:nvPicPr>
          <p:cNvPr id="282" name="Google Shape;282;p38"/>
          <p:cNvPicPr preferRelativeResize="0"/>
          <p:nvPr/>
        </p:nvPicPr>
        <p:blipFill>
          <a:blip r:embed="rId3">
            <a:alphaModFix/>
          </a:blip>
          <a:stretch>
            <a:fillRect/>
          </a:stretch>
        </p:blipFill>
        <p:spPr>
          <a:xfrm>
            <a:off x="-11" y="-1"/>
            <a:ext cx="9144024" cy="5143500"/>
          </a:xfrm>
          <a:prstGeom prst="rect">
            <a:avLst/>
          </a:prstGeom>
          <a:noFill/>
          <a:ln>
            <a:noFill/>
          </a:ln>
        </p:spPr>
      </p:pic>
      <p:sp>
        <p:nvSpPr>
          <p:cNvPr id="283" name="Google Shape;283;p38"/>
          <p:cNvSpPr txBox="1"/>
          <p:nvPr>
            <p:ph type="title"/>
          </p:nvPr>
        </p:nvSpPr>
        <p:spPr>
          <a:xfrm>
            <a:off x="460950" y="29100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Local Development</a:t>
            </a:r>
            <a:endParaRPr b="1"/>
          </a:p>
        </p:txBody>
      </p:sp>
      <p:pic>
        <p:nvPicPr>
          <p:cNvPr id="284" name="Google Shape;284;p38"/>
          <p:cNvPicPr preferRelativeResize="0"/>
          <p:nvPr/>
        </p:nvPicPr>
        <p:blipFill>
          <a:blip r:embed="rId4">
            <a:alphaModFix/>
          </a:blip>
          <a:stretch>
            <a:fillRect/>
          </a:stretch>
        </p:blipFill>
        <p:spPr>
          <a:xfrm>
            <a:off x="6038900" y="2369200"/>
            <a:ext cx="405099" cy="405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88" name="Shape 288"/>
        <p:cNvGrpSpPr/>
        <p:nvPr/>
      </p:nvGrpSpPr>
      <p:grpSpPr>
        <a:xfrm>
          <a:off x="0" y="0"/>
          <a:ext cx="0" cy="0"/>
          <a:chOff x="0" y="0"/>
          <a:chExt cx="0" cy="0"/>
        </a:xfrm>
      </p:grpSpPr>
      <p:sp>
        <p:nvSpPr>
          <p:cNvPr id="289" name="Google Shape;289;p39"/>
          <p:cNvSpPr txBox="1"/>
          <p:nvPr/>
        </p:nvSpPr>
        <p:spPr>
          <a:xfrm>
            <a:off x="319800" y="2140650"/>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To install the latest version of TypeScript globally, run the following command:</a:t>
            </a:r>
            <a:endParaRPr sz="1600">
              <a:latin typeface="Roboto"/>
              <a:ea typeface="Roboto"/>
              <a:cs typeface="Roboto"/>
              <a:sym typeface="Roboto"/>
            </a:endParaRPr>
          </a:p>
        </p:txBody>
      </p:sp>
      <p:sp>
        <p:nvSpPr>
          <p:cNvPr id="290" name="Google Shape;290;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Installing TypeScript</a:t>
            </a:r>
            <a:endParaRPr/>
          </a:p>
        </p:txBody>
      </p:sp>
      <p:pic>
        <p:nvPicPr>
          <p:cNvPr id="291" name="Google Shape;291;p39"/>
          <p:cNvPicPr preferRelativeResize="0"/>
          <p:nvPr/>
        </p:nvPicPr>
        <p:blipFill>
          <a:blip r:embed="rId3">
            <a:alphaModFix/>
          </a:blip>
          <a:stretch>
            <a:fillRect/>
          </a:stretch>
        </p:blipFill>
        <p:spPr>
          <a:xfrm>
            <a:off x="2286000" y="3139575"/>
            <a:ext cx="4572000" cy="80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295" name="Shape 295"/>
        <p:cNvGrpSpPr/>
        <p:nvPr/>
      </p:nvGrpSpPr>
      <p:grpSpPr>
        <a:xfrm>
          <a:off x="0" y="0"/>
          <a:ext cx="0" cy="0"/>
          <a:chOff x="0" y="0"/>
          <a:chExt cx="0" cy="0"/>
        </a:xfrm>
      </p:grpSpPr>
      <p:sp>
        <p:nvSpPr>
          <p:cNvPr id="296" name="Google Shape;296;p40"/>
          <p:cNvSpPr txBox="1"/>
          <p:nvPr/>
        </p:nvSpPr>
        <p:spPr>
          <a:xfrm>
            <a:off x="319800" y="2140650"/>
            <a:ext cx="856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Now you can run the TypeScript Compiler command (tsc). To make sure it’s installed properly, run it with the --version flag</a:t>
            </a:r>
            <a:endParaRPr sz="1600">
              <a:latin typeface="Roboto"/>
              <a:ea typeface="Roboto"/>
              <a:cs typeface="Roboto"/>
              <a:sym typeface="Roboto"/>
            </a:endParaRPr>
          </a:p>
        </p:txBody>
      </p:sp>
      <p:sp>
        <p:nvSpPr>
          <p:cNvPr id="297" name="Google Shape;297;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 TypeScript Compiler Version</a:t>
            </a:r>
            <a:endParaRPr/>
          </a:p>
        </p:txBody>
      </p:sp>
      <p:pic>
        <p:nvPicPr>
          <p:cNvPr id="298" name="Google Shape;298;p40"/>
          <p:cNvPicPr preferRelativeResize="0"/>
          <p:nvPr/>
        </p:nvPicPr>
        <p:blipFill>
          <a:blip r:embed="rId3">
            <a:alphaModFix/>
          </a:blip>
          <a:stretch>
            <a:fillRect/>
          </a:stretch>
        </p:blipFill>
        <p:spPr>
          <a:xfrm>
            <a:off x="2962275" y="3196725"/>
            <a:ext cx="3219450" cy="68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Initiate</a:t>
            </a:r>
            <a:r>
              <a:rPr lang="en"/>
              <a:t> a New TypeScript Project</a:t>
            </a:r>
            <a:endParaRPr/>
          </a:p>
        </p:txBody>
      </p:sp>
      <p:pic>
        <p:nvPicPr>
          <p:cNvPr id="304" name="Google Shape;304;p41"/>
          <p:cNvPicPr preferRelativeResize="0"/>
          <p:nvPr/>
        </p:nvPicPr>
        <p:blipFill>
          <a:blip r:embed="rId3">
            <a:alphaModFix/>
          </a:blip>
          <a:stretch>
            <a:fillRect/>
          </a:stretch>
        </p:blipFill>
        <p:spPr>
          <a:xfrm>
            <a:off x="3305175" y="3215775"/>
            <a:ext cx="2533650" cy="647700"/>
          </a:xfrm>
          <a:prstGeom prst="rect">
            <a:avLst/>
          </a:prstGeom>
          <a:noFill/>
          <a:ln>
            <a:noFill/>
          </a:ln>
        </p:spPr>
      </p:pic>
      <p:sp>
        <p:nvSpPr>
          <p:cNvPr id="305" name="Google Shape;305;p41"/>
          <p:cNvSpPr txBox="1"/>
          <p:nvPr/>
        </p:nvSpPr>
        <p:spPr>
          <a:xfrm>
            <a:off x="319800" y="2140650"/>
            <a:ext cx="856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To start a new TypeScript project, create a new folder and run this command to create a new </a:t>
            </a:r>
            <a:r>
              <a:rPr i="1" lang="en" sz="1600">
                <a:latin typeface="Roboto"/>
                <a:ea typeface="Roboto"/>
                <a:cs typeface="Roboto"/>
                <a:sym typeface="Roboto"/>
              </a:rPr>
              <a:t>tsconfig.json</a:t>
            </a:r>
            <a:r>
              <a:rPr lang="en" sz="1600">
                <a:latin typeface="Roboto"/>
                <a:ea typeface="Roboto"/>
                <a:cs typeface="Roboto"/>
                <a:sym typeface="Roboto"/>
              </a:rPr>
              <a:t> file:</a:t>
            </a:r>
            <a:endParaRPr sz="1600">
              <a:latin typeface="Roboto"/>
              <a:ea typeface="Roboto"/>
              <a:cs typeface="Roboto"/>
              <a:sym typeface="Roboto"/>
            </a:endParaRPr>
          </a:p>
        </p:txBody>
      </p:sp>
      <p:sp>
        <p:nvSpPr>
          <p:cNvPr id="306" name="Google Shape;306;p41"/>
          <p:cNvSpPr txBox="1"/>
          <p:nvPr/>
        </p:nvSpPr>
        <p:spPr>
          <a:xfrm>
            <a:off x="319800" y="4261500"/>
            <a:ext cx="8562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 </a:t>
            </a:r>
            <a:r>
              <a:rPr i="1" lang="en" sz="1600">
                <a:latin typeface="Roboto"/>
                <a:ea typeface="Roboto"/>
                <a:cs typeface="Roboto"/>
                <a:sym typeface="Roboto"/>
              </a:rPr>
              <a:t>tsconfig.json</a:t>
            </a:r>
            <a:r>
              <a:rPr lang="en" sz="1600">
                <a:latin typeface="Roboto"/>
                <a:ea typeface="Roboto"/>
                <a:cs typeface="Roboto"/>
                <a:sym typeface="Roboto"/>
              </a:rPr>
              <a:t> file declares the configuration that TypeScript uses when analyzing your code.</a:t>
            </a:r>
            <a:endParaRPr sz="1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Objective</a:t>
            </a:r>
            <a:endParaRPr>
              <a:solidFill>
                <a:schemeClr val="dk2"/>
              </a:solidFill>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objective of this lecture is to understand the need to move from JavaScript to TypeScript.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10" name="Shape 310"/>
        <p:cNvGrpSpPr/>
        <p:nvPr/>
      </p:nvGrpSpPr>
      <p:grpSpPr>
        <a:xfrm>
          <a:off x="0" y="0"/>
          <a:ext cx="0" cy="0"/>
          <a:chOff x="0" y="0"/>
          <a:chExt cx="0" cy="0"/>
        </a:xfrm>
      </p:grpSpPr>
      <p:sp>
        <p:nvSpPr>
          <p:cNvPr id="311" name="Google Shape;311;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File and Run the TypeScript Compiler</a:t>
            </a:r>
            <a:endParaRPr/>
          </a:p>
        </p:txBody>
      </p:sp>
      <p:sp>
        <p:nvSpPr>
          <p:cNvPr id="312" name="Google Shape;312;p42"/>
          <p:cNvSpPr txBox="1"/>
          <p:nvPr/>
        </p:nvSpPr>
        <p:spPr>
          <a:xfrm>
            <a:off x="319800" y="2140650"/>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Create a new file named </a:t>
            </a:r>
            <a:r>
              <a:rPr i="1" lang="en" sz="1600">
                <a:latin typeface="Roboto"/>
                <a:ea typeface="Roboto"/>
                <a:cs typeface="Roboto"/>
                <a:sym typeface="Roboto"/>
              </a:rPr>
              <a:t>index.ts </a:t>
            </a:r>
            <a:r>
              <a:rPr lang="en" sz="1600">
                <a:latin typeface="Roboto"/>
                <a:ea typeface="Roboto"/>
                <a:cs typeface="Roboto"/>
                <a:sym typeface="Roboto"/>
              </a:rPr>
              <a:t>and add the following line of code:</a:t>
            </a:r>
            <a:endParaRPr sz="1600">
              <a:latin typeface="Roboto"/>
              <a:ea typeface="Roboto"/>
              <a:cs typeface="Roboto"/>
              <a:sym typeface="Roboto"/>
            </a:endParaRPr>
          </a:p>
        </p:txBody>
      </p:sp>
      <p:pic>
        <p:nvPicPr>
          <p:cNvPr id="313" name="Google Shape;313;p42"/>
          <p:cNvPicPr preferRelativeResize="0"/>
          <p:nvPr/>
        </p:nvPicPr>
        <p:blipFill>
          <a:blip r:embed="rId3">
            <a:alphaModFix/>
          </a:blip>
          <a:stretch>
            <a:fillRect/>
          </a:stretch>
        </p:blipFill>
        <p:spPr>
          <a:xfrm>
            <a:off x="152400" y="2724150"/>
            <a:ext cx="8839203" cy="558129"/>
          </a:xfrm>
          <a:prstGeom prst="rect">
            <a:avLst/>
          </a:prstGeom>
          <a:noFill/>
          <a:ln>
            <a:noFill/>
          </a:ln>
        </p:spPr>
      </p:pic>
      <p:pic>
        <p:nvPicPr>
          <p:cNvPr id="314" name="Google Shape;314;p42"/>
          <p:cNvPicPr preferRelativeResize="0"/>
          <p:nvPr/>
        </p:nvPicPr>
        <p:blipFill>
          <a:blip r:embed="rId4">
            <a:alphaModFix/>
          </a:blip>
          <a:stretch>
            <a:fillRect/>
          </a:stretch>
        </p:blipFill>
        <p:spPr>
          <a:xfrm>
            <a:off x="3077250" y="4084954"/>
            <a:ext cx="3048000" cy="628650"/>
          </a:xfrm>
          <a:prstGeom prst="rect">
            <a:avLst/>
          </a:prstGeom>
          <a:noFill/>
          <a:ln>
            <a:noFill/>
          </a:ln>
        </p:spPr>
      </p:pic>
      <p:sp>
        <p:nvSpPr>
          <p:cNvPr id="315" name="Google Shape;315;p42"/>
          <p:cNvSpPr txBox="1"/>
          <p:nvPr/>
        </p:nvSpPr>
        <p:spPr>
          <a:xfrm>
            <a:off x="319800" y="3468063"/>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Now run the TypeScript Compiler using the tsc command and provide the name of the file.</a:t>
            </a:r>
            <a:endParaRPr sz="16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19" name="Shape 319"/>
        <p:cNvGrpSpPr/>
        <p:nvPr/>
      </p:nvGrpSpPr>
      <p:grpSpPr>
        <a:xfrm>
          <a:off x="0" y="0"/>
          <a:ext cx="0" cy="0"/>
          <a:chOff x="0" y="0"/>
          <a:chExt cx="0" cy="0"/>
        </a:xfrm>
      </p:grpSpPr>
      <p:sp>
        <p:nvSpPr>
          <p:cNvPr id="320" name="Google Shape;320;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File and Run the TypeScript Compiler</a:t>
            </a:r>
            <a:endParaRPr/>
          </a:p>
        </p:txBody>
      </p:sp>
      <p:sp>
        <p:nvSpPr>
          <p:cNvPr id="321" name="Google Shape;321;p43"/>
          <p:cNvSpPr txBox="1"/>
          <p:nvPr/>
        </p:nvSpPr>
        <p:spPr>
          <a:xfrm>
            <a:off x="319800" y="2140650"/>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There’s no property such as blub in the console, so the compiler returns an error.</a:t>
            </a:r>
            <a:endParaRPr sz="1600">
              <a:latin typeface="Roboto"/>
              <a:ea typeface="Roboto"/>
              <a:cs typeface="Roboto"/>
              <a:sym typeface="Roboto"/>
            </a:endParaRPr>
          </a:p>
        </p:txBody>
      </p:sp>
      <p:pic>
        <p:nvPicPr>
          <p:cNvPr id="322" name="Google Shape;322;p43"/>
          <p:cNvPicPr preferRelativeResize="0"/>
          <p:nvPr/>
        </p:nvPicPr>
        <p:blipFill>
          <a:blip r:embed="rId3">
            <a:alphaModFix/>
          </a:blip>
          <a:stretch>
            <a:fillRect/>
          </a:stretch>
        </p:blipFill>
        <p:spPr>
          <a:xfrm>
            <a:off x="152400" y="2724150"/>
            <a:ext cx="8839204" cy="1632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26" name="Shape 326"/>
        <p:cNvGrpSpPr/>
        <p:nvPr/>
      </p:nvGrpSpPr>
      <p:grpSpPr>
        <a:xfrm>
          <a:off x="0" y="0"/>
          <a:ext cx="0" cy="0"/>
          <a:chOff x="0" y="0"/>
          <a:chExt cx="0" cy="0"/>
        </a:xfrm>
      </p:grpSpPr>
      <p:sp>
        <p:nvSpPr>
          <p:cNvPr id="327" name="Google Shape;327;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TypeScript Compiler</a:t>
            </a:r>
            <a:endParaRPr/>
          </a:p>
        </p:txBody>
      </p:sp>
      <p:sp>
        <p:nvSpPr>
          <p:cNvPr id="328" name="Google Shape;328;p44"/>
          <p:cNvSpPr txBox="1"/>
          <p:nvPr/>
        </p:nvSpPr>
        <p:spPr>
          <a:xfrm>
            <a:off x="319800" y="2140650"/>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Please note that tsc created an index.js for you with contents including the console.blub.</a:t>
            </a:r>
            <a:endParaRPr sz="1600">
              <a:latin typeface="Roboto"/>
              <a:ea typeface="Roboto"/>
              <a:cs typeface="Roboto"/>
              <a:sym typeface="Roboto"/>
            </a:endParaRPr>
          </a:p>
        </p:txBody>
      </p:sp>
      <p:pic>
        <p:nvPicPr>
          <p:cNvPr id="329" name="Google Shape;329;p44"/>
          <p:cNvPicPr preferRelativeResize="0"/>
          <p:nvPr/>
        </p:nvPicPr>
        <p:blipFill>
          <a:blip r:embed="rId3">
            <a:alphaModFix/>
          </a:blip>
          <a:stretch>
            <a:fillRect/>
          </a:stretch>
        </p:blipFill>
        <p:spPr>
          <a:xfrm>
            <a:off x="152400" y="2724150"/>
            <a:ext cx="8839204" cy="19637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33" name="Shape 333"/>
        <p:cNvGrpSpPr/>
        <p:nvPr/>
      </p:nvGrpSpPr>
      <p:grpSpPr>
        <a:xfrm>
          <a:off x="0" y="0"/>
          <a:ext cx="0" cy="0"/>
          <a:chOff x="0" y="0"/>
          <a:chExt cx="0" cy="0"/>
        </a:xfrm>
      </p:grpSpPr>
      <p:sp>
        <p:nvSpPr>
          <p:cNvPr id="334" name="Google Shape;334;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TypeScript Compiler</a:t>
            </a:r>
            <a:endParaRPr/>
          </a:p>
        </p:txBody>
      </p:sp>
      <p:sp>
        <p:nvSpPr>
          <p:cNvPr id="335" name="Google Shape;335;p45"/>
          <p:cNvSpPr txBox="1"/>
          <p:nvPr/>
        </p:nvSpPr>
        <p:spPr>
          <a:xfrm>
            <a:off x="319800" y="2140650"/>
            <a:ext cx="856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Now fix the code in index.ts to use console.log and run tsc again. </a:t>
            </a:r>
            <a:endParaRPr sz="1600">
              <a:latin typeface="Roboto"/>
              <a:ea typeface="Roboto"/>
              <a:cs typeface="Roboto"/>
              <a:sym typeface="Roboto"/>
            </a:endParaRPr>
          </a:p>
        </p:txBody>
      </p:sp>
      <p:pic>
        <p:nvPicPr>
          <p:cNvPr id="336" name="Google Shape;336;p45"/>
          <p:cNvPicPr preferRelativeResize="0"/>
          <p:nvPr/>
        </p:nvPicPr>
        <p:blipFill>
          <a:blip r:embed="rId3">
            <a:alphaModFix/>
          </a:blip>
          <a:stretch>
            <a:fillRect/>
          </a:stretch>
        </p:blipFill>
        <p:spPr>
          <a:xfrm>
            <a:off x="152400" y="2724150"/>
            <a:ext cx="8839204" cy="18299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a:off x="0" y="0"/>
            <a:ext cx="9144000" cy="4572000"/>
          </a:xfrm>
          <a:prstGeom prst="rect">
            <a:avLst/>
          </a:prstGeom>
          <a:noFill/>
          <a:ln>
            <a:noFill/>
          </a:ln>
        </p:spPr>
      </p:pic>
      <p:sp>
        <p:nvSpPr>
          <p:cNvPr id="342" name="Google Shape;342;p46"/>
          <p:cNvSpPr txBox="1"/>
          <p:nvPr>
            <p:ph type="title"/>
          </p:nvPr>
        </p:nvSpPr>
        <p:spPr>
          <a:xfrm>
            <a:off x="460950" y="4130700"/>
            <a:ext cx="8222100" cy="10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1155CC"/>
                </a:solidFill>
              </a:rPr>
              <a:t>What TypeScript is NOT</a:t>
            </a:r>
            <a:endParaRPr b="1" sz="2800">
              <a:solidFill>
                <a:srgbClr val="1155C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46" name="Shape 346"/>
        <p:cNvGrpSpPr/>
        <p:nvPr/>
      </p:nvGrpSpPr>
      <p:grpSpPr>
        <a:xfrm>
          <a:off x="0" y="0"/>
          <a:ext cx="0" cy="0"/>
          <a:chOff x="0" y="0"/>
          <a:chExt cx="0" cy="0"/>
        </a:xfrm>
      </p:grpSpPr>
      <p:sp>
        <p:nvSpPr>
          <p:cNvPr id="347" name="Google Shape;347;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Remedy for Bad Code</a:t>
            </a:r>
            <a:endParaRPr/>
          </a:p>
        </p:txBody>
      </p:sp>
      <p:sp>
        <p:nvSpPr>
          <p:cNvPr id="348" name="Google Shape;348;p47"/>
          <p:cNvSpPr txBox="1"/>
          <p:nvPr/>
        </p:nvSpPr>
        <p:spPr>
          <a:xfrm>
            <a:off x="319800" y="2140650"/>
            <a:ext cx="856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TypeScript is not a remedy for badly structured code.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It helps you structure JavaScript code, but other than enforcing type safety, TypeScript doesn’t enforce any opinions on what that structure should look like.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TypeScript is not an opinionated framework. So you can write code using whatever architectural patterns you’re used to from JavaScript, and TypeScript will support them.</a:t>
            </a:r>
            <a:endParaRPr sz="16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52" name="Shape 352"/>
        <p:cNvGrpSpPr/>
        <p:nvPr/>
      </p:nvGrpSpPr>
      <p:grpSpPr>
        <a:xfrm>
          <a:off x="0" y="0"/>
          <a:ext cx="0" cy="0"/>
          <a:chOff x="0" y="0"/>
          <a:chExt cx="0" cy="0"/>
        </a:xfrm>
      </p:grpSpPr>
      <p:sp>
        <p:nvSpPr>
          <p:cNvPr id="353" name="Google Shape;353;p48"/>
          <p:cNvSpPr txBox="1"/>
          <p:nvPr/>
        </p:nvSpPr>
        <p:spPr>
          <a:xfrm>
            <a:off x="319800" y="2140650"/>
            <a:ext cx="8562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TypeScript’s design goals explicitly state that it should: </a:t>
            </a:r>
            <a:br>
              <a:rPr lang="en" sz="1600">
                <a:latin typeface="Roboto"/>
                <a:ea typeface="Roboto"/>
                <a:cs typeface="Roboto"/>
                <a:sym typeface="Roboto"/>
              </a:rPr>
            </a:b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Align with current and future ECMAScript proposals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Preserve runtime behavior of all JavaScript code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TypeScript does not try to change how JavaScript works.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Its creators have tried very hard to avoid adding new code features that would add to or conflict with JavaScript. These tasks are the responsibility of TC39, the technical committee that works on ECMAScript itself.</a:t>
            </a:r>
            <a:endParaRPr sz="1600">
              <a:latin typeface="Roboto"/>
              <a:ea typeface="Roboto"/>
              <a:cs typeface="Roboto"/>
              <a:sym typeface="Roboto"/>
            </a:endParaRPr>
          </a:p>
        </p:txBody>
      </p:sp>
      <p:sp>
        <p:nvSpPr>
          <p:cNvPr id="354" name="Google Shape;354;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Extensions to JavaScript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58" name="Shape 358"/>
        <p:cNvGrpSpPr/>
        <p:nvPr/>
      </p:nvGrpSpPr>
      <p:grpSpPr>
        <a:xfrm>
          <a:off x="0" y="0"/>
          <a:ext cx="0" cy="0"/>
          <a:chOff x="0" y="0"/>
          <a:chExt cx="0" cy="0"/>
        </a:xfrm>
      </p:grpSpPr>
      <p:sp>
        <p:nvSpPr>
          <p:cNvPr id="359" name="Google Shape;359;p49"/>
          <p:cNvSpPr txBox="1"/>
          <p:nvPr/>
        </p:nvSpPr>
        <p:spPr>
          <a:xfrm>
            <a:off x="319800" y="2140650"/>
            <a:ext cx="8562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 only changes TypeScript makes to code are if you ask it to compile your code down to earlier versions of JavaScript to support older runtime environments such as Internet Explorer 11.</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TypeScript adds some time to building your code because it must be compiled down to JavaScript before most environments, such as browsers and Node.js, will be able to run it.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Most build pipelines are generally set up so that the performance hit is negligible, and slower TypeScript features such as analyzing code for likely mistakes are done separately from generating runnable application code files.</a:t>
            </a:r>
            <a:endParaRPr sz="1600">
              <a:latin typeface="Roboto"/>
              <a:ea typeface="Roboto"/>
              <a:cs typeface="Roboto"/>
              <a:sym typeface="Roboto"/>
            </a:endParaRPr>
          </a:p>
        </p:txBody>
      </p:sp>
      <p:sp>
        <p:nvSpPr>
          <p:cNvPr id="360" name="Google Shape;360;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Slower than</a:t>
            </a:r>
            <a:r>
              <a:rPr lang="en"/>
              <a:t> JavaScript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64" name="Shape 364"/>
        <p:cNvGrpSpPr/>
        <p:nvPr/>
      </p:nvGrpSpPr>
      <p:grpSpPr>
        <a:xfrm>
          <a:off x="0" y="0"/>
          <a:ext cx="0" cy="0"/>
          <a:chOff x="0" y="0"/>
          <a:chExt cx="0" cy="0"/>
        </a:xfrm>
      </p:grpSpPr>
      <p:sp>
        <p:nvSpPr>
          <p:cNvPr id="365" name="Google Shape;365;p50"/>
          <p:cNvSpPr txBox="1"/>
          <p:nvPr/>
        </p:nvSpPr>
        <p:spPr>
          <a:xfrm>
            <a:off x="319800" y="2140650"/>
            <a:ext cx="8562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The web is nowhere near finished evolving, and so neither is TypeScript.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The TypeScript language is constantly receiving bug fixes and feature additions to match the ever-shifting needs of the web community. The basic tenets of TypeScript will remain about the same, but error messages, fancier features, and editor integrations will improve over time.</a:t>
            </a:r>
            <a:endParaRPr sz="1600">
              <a:latin typeface="Roboto"/>
              <a:ea typeface="Roboto"/>
              <a:cs typeface="Roboto"/>
              <a:sym typeface="Roboto"/>
            </a:endParaRPr>
          </a:p>
        </p:txBody>
      </p:sp>
      <p:sp>
        <p:nvSpPr>
          <p:cNvPr id="366" name="Google Shape;366;p5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Finished Evolving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70" name="Shape 370"/>
        <p:cNvGrpSpPr/>
        <p:nvPr/>
      </p:nvGrpSpPr>
      <p:grpSpPr>
        <a:xfrm>
          <a:off x="0" y="0"/>
          <a:ext cx="0" cy="0"/>
          <a:chOff x="0" y="0"/>
          <a:chExt cx="0" cy="0"/>
        </a:xfrm>
      </p:grpSpPr>
      <p:sp>
        <p:nvSpPr>
          <p:cNvPr id="371" name="Google Shape;371;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section, we have covered:</a:t>
            </a:r>
            <a:endParaRPr/>
          </a:p>
          <a:p>
            <a:pPr indent="-342900" lvl="0" marL="457200" rtl="0" algn="l">
              <a:spcBef>
                <a:spcPts val="1600"/>
              </a:spcBef>
              <a:spcAft>
                <a:spcPts val="0"/>
              </a:spcAft>
              <a:buSzPts val="1800"/>
              <a:buChar char="●"/>
            </a:pPr>
            <a:r>
              <a:rPr lang="en"/>
              <a:t>A history of JavaScript</a:t>
            </a:r>
            <a:endParaRPr/>
          </a:p>
          <a:p>
            <a:pPr indent="-342900" lvl="0" marL="457200" rtl="0" algn="l">
              <a:spcBef>
                <a:spcPts val="0"/>
              </a:spcBef>
              <a:spcAft>
                <a:spcPts val="0"/>
              </a:spcAft>
              <a:buSzPts val="1800"/>
              <a:buChar char="●"/>
            </a:pPr>
            <a:r>
              <a:rPr lang="en"/>
              <a:t>Pitfalls of JS</a:t>
            </a:r>
            <a:endParaRPr/>
          </a:p>
          <a:p>
            <a:pPr indent="-342900" lvl="0" marL="457200" rtl="0" algn="l">
              <a:spcBef>
                <a:spcPts val="0"/>
              </a:spcBef>
              <a:spcAft>
                <a:spcPts val="0"/>
              </a:spcAft>
              <a:buSzPts val="1800"/>
              <a:buChar char="●"/>
            </a:pPr>
            <a:r>
              <a:rPr lang="en"/>
              <a:t>Intro to TypeScript</a:t>
            </a:r>
            <a:endParaRPr/>
          </a:p>
          <a:p>
            <a:pPr indent="-342900" lvl="0" marL="457200" rtl="0" algn="l">
              <a:spcBef>
                <a:spcPts val="0"/>
              </a:spcBef>
              <a:spcAft>
                <a:spcPts val="0"/>
              </a:spcAft>
              <a:buSzPts val="1800"/>
              <a:buChar char="●"/>
            </a:pPr>
            <a:r>
              <a:rPr lang="en"/>
              <a:t>Advantages of TypeScript</a:t>
            </a:r>
            <a:endParaRPr/>
          </a:p>
          <a:p>
            <a:pPr indent="-342900" lvl="0" marL="457200" rtl="0" algn="l">
              <a:spcBef>
                <a:spcPts val="0"/>
              </a:spcBef>
              <a:spcAft>
                <a:spcPts val="0"/>
              </a:spcAft>
              <a:buSzPts val="1800"/>
              <a:buChar char="●"/>
            </a:pPr>
            <a:r>
              <a:rPr lang="en"/>
              <a:t>Getting Started with TypeScript</a:t>
            </a:r>
            <a:endParaRPr/>
          </a:p>
          <a:p>
            <a:pPr indent="-342900" lvl="0" marL="457200" rtl="0" algn="l">
              <a:spcBef>
                <a:spcPts val="0"/>
              </a:spcBef>
              <a:spcAft>
                <a:spcPts val="0"/>
              </a:spcAft>
              <a:buSzPts val="1800"/>
              <a:buChar char="●"/>
            </a:pPr>
            <a:r>
              <a:rPr lang="en"/>
              <a:t>What TypeScript Isn’t</a:t>
            </a:r>
            <a:endParaRPr/>
          </a:p>
        </p:txBody>
      </p:sp>
      <p:sp>
        <p:nvSpPr>
          <p:cNvPr id="372" name="Google Shape;372;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60950" y="516775"/>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History of JavaScript</a:t>
            </a:r>
            <a:endParaRPr b="1">
              <a:solidFill>
                <a:schemeClr val="dk2"/>
              </a:solidFill>
            </a:endParaRPr>
          </a:p>
        </p:txBody>
      </p:sp>
      <p:pic>
        <p:nvPicPr>
          <p:cNvPr id="86" name="Google Shape;86;p16"/>
          <p:cNvPicPr preferRelativeResize="0"/>
          <p:nvPr/>
        </p:nvPicPr>
        <p:blipFill>
          <a:blip r:embed="rId3">
            <a:alphaModFix/>
          </a:blip>
          <a:stretch>
            <a:fillRect/>
          </a:stretch>
        </p:blipFill>
        <p:spPr>
          <a:xfrm>
            <a:off x="1804737" y="1922795"/>
            <a:ext cx="5534524" cy="2424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376" name="Shape 376"/>
        <p:cNvGrpSpPr/>
        <p:nvPr/>
      </p:nvGrpSpPr>
      <p:grpSpPr>
        <a:xfrm>
          <a:off x="0" y="0"/>
          <a:ext cx="0" cy="0"/>
          <a:chOff x="0" y="0"/>
          <a:chExt cx="0" cy="0"/>
        </a:xfrm>
      </p:grpSpPr>
      <p:sp>
        <p:nvSpPr>
          <p:cNvPr id="377" name="Google Shape;377;p5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https://www.learningtypescript.com/from-javascript-to-typescript/the-typeinator/</a:t>
            </a:r>
            <a:r>
              <a:rPr lang="en"/>
              <a:t> </a:t>
            </a:r>
            <a:endParaRPr/>
          </a:p>
        </p:txBody>
      </p:sp>
      <p:sp>
        <p:nvSpPr>
          <p:cNvPr id="378" name="Google Shape;378;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p:nvPr/>
        </p:nvSpPr>
        <p:spPr>
          <a:xfrm>
            <a:off x="340934" y="2199000"/>
            <a:ext cx="1872300" cy="745500"/>
          </a:xfrm>
          <a:prstGeom prst="homePlate">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 name="Google Shape;92;p1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1995</a:t>
            </a:r>
            <a:endParaRPr>
              <a:solidFill>
                <a:schemeClr val="lt1"/>
              </a:solidFill>
            </a:endParaRPr>
          </a:p>
        </p:txBody>
      </p:sp>
      <p:grpSp>
        <p:nvGrpSpPr>
          <p:cNvPr id="93" name="Google Shape;93;p17"/>
          <p:cNvGrpSpPr/>
          <p:nvPr/>
        </p:nvGrpSpPr>
        <p:grpSpPr>
          <a:xfrm>
            <a:off x="912820" y="1610215"/>
            <a:ext cx="198900" cy="593656"/>
            <a:chOff x="777447" y="1610215"/>
            <a:chExt cx="198900" cy="593656"/>
          </a:xfrm>
        </p:grpSpPr>
        <p:cxnSp>
          <p:nvCxnSpPr>
            <p:cNvPr id="94" name="Google Shape;94;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95" name="Google Shape;95;p17"/>
            <p:cNvSpPr/>
            <p:nvPr/>
          </p:nvSpPr>
          <p:spPr>
            <a:xfrm>
              <a:off x="777447" y="1610215"/>
              <a:ext cx="198900" cy="19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7"/>
          <p:cNvSpPr txBox="1"/>
          <p:nvPr>
            <p:ph idx="4294967295" type="body"/>
          </p:nvPr>
        </p:nvSpPr>
        <p:spPr>
          <a:xfrm>
            <a:off x="318375"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JavaScript created for Netscape</a:t>
            </a:r>
            <a:endParaRPr sz="1600"/>
          </a:p>
        </p:txBody>
      </p:sp>
      <p:sp>
        <p:nvSpPr>
          <p:cNvPr id="97" name="Google Shape;97;p17"/>
          <p:cNvSpPr/>
          <p:nvPr/>
        </p:nvSpPr>
        <p:spPr>
          <a:xfrm>
            <a:off x="1817054" y="2199000"/>
            <a:ext cx="2051100" cy="745500"/>
          </a:xfrm>
          <a:prstGeom prst="chevron">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1997</a:t>
            </a:r>
            <a:endParaRPr>
              <a:solidFill>
                <a:schemeClr val="lt1"/>
              </a:solidFill>
            </a:endParaRPr>
          </a:p>
        </p:txBody>
      </p:sp>
      <p:grpSp>
        <p:nvGrpSpPr>
          <p:cNvPr id="99" name="Google Shape;99;p17"/>
          <p:cNvGrpSpPr/>
          <p:nvPr/>
        </p:nvGrpSpPr>
        <p:grpSpPr>
          <a:xfrm>
            <a:off x="2266282" y="2938958"/>
            <a:ext cx="198900" cy="593656"/>
            <a:chOff x="2223534" y="2938958"/>
            <a:chExt cx="198900" cy="593656"/>
          </a:xfrm>
        </p:grpSpPr>
        <p:cxnSp>
          <p:nvCxnSpPr>
            <p:cNvPr id="100" name="Google Shape;100;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01" name="Google Shape;101;p17"/>
            <p:cNvSpPr/>
            <p:nvPr/>
          </p:nvSpPr>
          <p:spPr>
            <a:xfrm flipH="1" rot="10800000">
              <a:off x="2223534" y="3333714"/>
              <a:ext cx="198900" cy="19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7"/>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ECMAScript 1 released</a:t>
            </a:r>
            <a:endParaRPr sz="1600"/>
          </a:p>
        </p:txBody>
      </p:sp>
      <p:sp>
        <p:nvSpPr>
          <p:cNvPr id="103" name="Google Shape;103;p17"/>
          <p:cNvSpPr/>
          <p:nvPr/>
        </p:nvSpPr>
        <p:spPr>
          <a:xfrm>
            <a:off x="3471973" y="2199000"/>
            <a:ext cx="2051100" cy="745500"/>
          </a:xfrm>
          <a:prstGeom prst="chevron">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4" name="Google Shape;104;p17"/>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1999</a:t>
            </a:r>
            <a:endParaRPr>
              <a:solidFill>
                <a:schemeClr val="lt1"/>
              </a:solidFill>
            </a:endParaRPr>
          </a:p>
        </p:txBody>
      </p:sp>
      <p:grpSp>
        <p:nvGrpSpPr>
          <p:cNvPr id="105" name="Google Shape;105;p17"/>
          <p:cNvGrpSpPr/>
          <p:nvPr/>
        </p:nvGrpSpPr>
        <p:grpSpPr>
          <a:xfrm>
            <a:off x="4058732" y="1610215"/>
            <a:ext cx="198900" cy="593656"/>
            <a:chOff x="3918084" y="1610215"/>
            <a:chExt cx="198900" cy="593656"/>
          </a:xfrm>
        </p:grpSpPr>
        <p:cxnSp>
          <p:nvCxnSpPr>
            <p:cNvPr id="106" name="Google Shape;106;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07" name="Google Shape;107;p17"/>
            <p:cNvSpPr/>
            <p:nvPr/>
          </p:nvSpPr>
          <p:spPr>
            <a:xfrm>
              <a:off x="3918084" y="1610215"/>
              <a:ext cx="198900" cy="19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7"/>
          <p:cNvSpPr txBox="1"/>
          <p:nvPr>
            <p:ph idx="4294967295" type="body"/>
          </p:nvPr>
        </p:nvSpPr>
        <p:spPr>
          <a:xfrm>
            <a:off x="3304094"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ECMAScript 3 released</a:t>
            </a:r>
            <a:endParaRPr sz="1600"/>
          </a:p>
        </p:txBody>
      </p:sp>
      <p:sp>
        <p:nvSpPr>
          <p:cNvPr id="109" name="Google Shape;109;p17"/>
          <p:cNvSpPr/>
          <p:nvPr/>
        </p:nvSpPr>
        <p:spPr>
          <a:xfrm>
            <a:off x="5126893" y="2199000"/>
            <a:ext cx="2051100" cy="745500"/>
          </a:xfrm>
          <a:prstGeom prst="chevron">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 name="Google Shape;110;p17"/>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2009 - 2014</a:t>
            </a:r>
            <a:endParaRPr>
              <a:solidFill>
                <a:schemeClr val="lt1"/>
              </a:solidFill>
            </a:endParaRPr>
          </a:p>
        </p:txBody>
      </p:sp>
      <p:grpSp>
        <p:nvGrpSpPr>
          <p:cNvPr id="111" name="Google Shape;111;p17"/>
          <p:cNvGrpSpPr/>
          <p:nvPr/>
        </p:nvGrpSpPr>
        <p:grpSpPr>
          <a:xfrm>
            <a:off x="5973070" y="2938958"/>
            <a:ext cx="198900" cy="593656"/>
            <a:chOff x="5958946" y="2938958"/>
            <a:chExt cx="198900" cy="593656"/>
          </a:xfrm>
        </p:grpSpPr>
        <p:cxnSp>
          <p:nvCxnSpPr>
            <p:cNvPr id="112" name="Google Shape;112;p1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13" name="Google Shape;113;p17"/>
            <p:cNvSpPr/>
            <p:nvPr/>
          </p:nvSpPr>
          <p:spPr>
            <a:xfrm flipH="1" rot="10800000">
              <a:off x="5958946" y="3333714"/>
              <a:ext cx="198900" cy="19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7"/>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ECMAScript 5 released in 2009, full support in  </a:t>
            </a:r>
            <a:endParaRPr sz="1600"/>
          </a:p>
        </p:txBody>
      </p:sp>
      <p:sp>
        <p:nvSpPr>
          <p:cNvPr id="115" name="Google Shape;115;p17"/>
          <p:cNvSpPr/>
          <p:nvPr/>
        </p:nvSpPr>
        <p:spPr>
          <a:xfrm>
            <a:off x="6781813" y="2199000"/>
            <a:ext cx="2051100" cy="745500"/>
          </a:xfrm>
          <a:prstGeom prst="chevron">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2015 - 2018</a:t>
            </a:r>
            <a:endParaRPr>
              <a:solidFill>
                <a:schemeClr val="lt1"/>
              </a:solidFill>
            </a:endParaRPr>
          </a:p>
        </p:txBody>
      </p:sp>
      <p:grpSp>
        <p:nvGrpSpPr>
          <p:cNvPr id="117" name="Google Shape;117;p17"/>
          <p:cNvGrpSpPr/>
          <p:nvPr/>
        </p:nvGrpSpPr>
        <p:grpSpPr>
          <a:xfrm>
            <a:off x="7669807" y="1610215"/>
            <a:ext cx="198900" cy="593656"/>
            <a:chOff x="3918084" y="1610215"/>
            <a:chExt cx="198900" cy="593656"/>
          </a:xfrm>
        </p:grpSpPr>
        <p:cxnSp>
          <p:nvCxnSpPr>
            <p:cNvPr id="118" name="Google Shape;118;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9" name="Google Shape;119;p17"/>
            <p:cNvSpPr/>
            <p:nvPr/>
          </p:nvSpPr>
          <p:spPr>
            <a:xfrm>
              <a:off x="3918084" y="1610215"/>
              <a:ext cx="198900" cy="19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7"/>
          <p:cNvSpPr txBox="1"/>
          <p:nvPr>
            <p:ph idx="4294967295" type="body"/>
          </p:nvPr>
        </p:nvSpPr>
        <p:spPr>
          <a:xfrm>
            <a:off x="6685979" y="2223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Full support for ECMAScript 6 in all browsers</a:t>
            </a:r>
            <a:endParaRPr sz="1600"/>
          </a:p>
        </p:txBody>
      </p:sp>
      <p:pic>
        <p:nvPicPr>
          <p:cNvPr id="121" name="Google Shape;121;p17"/>
          <p:cNvPicPr preferRelativeResize="0"/>
          <p:nvPr/>
        </p:nvPicPr>
        <p:blipFill>
          <a:blip r:embed="rId3">
            <a:alphaModFix/>
          </a:blip>
          <a:stretch>
            <a:fillRect/>
          </a:stretch>
        </p:blipFill>
        <p:spPr>
          <a:xfrm>
            <a:off x="419747" y="1060300"/>
            <a:ext cx="371274" cy="368180"/>
          </a:xfrm>
          <a:prstGeom prst="rect">
            <a:avLst/>
          </a:prstGeom>
          <a:noFill/>
          <a:ln>
            <a:noFill/>
          </a:ln>
        </p:spPr>
      </p:pic>
      <p:sp>
        <p:nvSpPr>
          <p:cNvPr id="122" name="Google Shape;122;p17"/>
          <p:cNvSpPr txBox="1"/>
          <p:nvPr/>
        </p:nvSpPr>
        <p:spPr>
          <a:xfrm>
            <a:off x="30800" y="4774200"/>
            <a:ext cx="104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hlink"/>
                </a:solidFill>
                <a:latin typeface="Roboto"/>
                <a:ea typeface="Roboto"/>
                <a:cs typeface="Roboto"/>
                <a:sym typeface="Roboto"/>
                <a:hlinkClick r:id="rId4"/>
              </a:rPr>
              <a:t>Source: W3</a:t>
            </a:r>
            <a:endParaRPr sz="1200">
              <a:latin typeface="Roboto"/>
              <a:ea typeface="Roboto"/>
              <a:cs typeface="Roboto"/>
              <a:sym typeface="Roboto"/>
            </a:endParaRPr>
          </a:p>
        </p:txBody>
      </p:sp>
      <p:pic>
        <p:nvPicPr>
          <p:cNvPr id="123" name="Google Shape;123;p17"/>
          <p:cNvPicPr preferRelativeResize="0"/>
          <p:nvPr/>
        </p:nvPicPr>
        <p:blipFill>
          <a:blip r:embed="rId5">
            <a:alphaModFix/>
          </a:blip>
          <a:stretch>
            <a:fillRect/>
          </a:stretch>
        </p:blipFill>
        <p:spPr>
          <a:xfrm>
            <a:off x="6732200" y="1116449"/>
            <a:ext cx="2051098" cy="410620"/>
          </a:xfrm>
          <a:prstGeom prst="rect">
            <a:avLst/>
          </a:prstGeom>
          <a:noFill/>
          <a:ln>
            <a:noFill/>
          </a:ln>
        </p:spPr>
      </p:pic>
      <p:pic>
        <p:nvPicPr>
          <p:cNvPr id="124" name="Google Shape;124;p17"/>
          <p:cNvPicPr preferRelativeResize="0"/>
          <p:nvPr/>
        </p:nvPicPr>
        <p:blipFill>
          <a:blip r:embed="rId5">
            <a:alphaModFix/>
          </a:blip>
          <a:stretch>
            <a:fillRect/>
          </a:stretch>
        </p:blipFill>
        <p:spPr>
          <a:xfrm>
            <a:off x="5222750" y="4664024"/>
            <a:ext cx="2051098" cy="410620"/>
          </a:xfrm>
          <a:prstGeom prst="rect">
            <a:avLst/>
          </a:prstGeom>
          <a:noFill/>
          <a:ln>
            <a:noFill/>
          </a:ln>
        </p:spPr>
      </p:pic>
      <p:pic>
        <p:nvPicPr>
          <p:cNvPr id="125" name="Google Shape;125;p17"/>
          <p:cNvPicPr preferRelativeResize="0"/>
          <p:nvPr/>
        </p:nvPicPr>
        <p:blipFill>
          <a:blip r:embed="rId6">
            <a:alphaModFix/>
          </a:blip>
          <a:stretch>
            <a:fillRect/>
          </a:stretch>
        </p:blipFill>
        <p:spPr>
          <a:xfrm>
            <a:off x="3389327" y="1062026"/>
            <a:ext cx="371261" cy="364725"/>
          </a:xfrm>
          <a:prstGeom prst="rect">
            <a:avLst/>
          </a:prstGeom>
          <a:noFill/>
          <a:ln>
            <a:noFill/>
          </a:ln>
        </p:spPr>
      </p:pic>
      <p:pic>
        <p:nvPicPr>
          <p:cNvPr id="126" name="Google Shape;126;p17"/>
          <p:cNvPicPr preferRelativeResize="0"/>
          <p:nvPr/>
        </p:nvPicPr>
        <p:blipFill>
          <a:blip r:embed="rId3">
            <a:alphaModFix/>
          </a:blip>
          <a:stretch>
            <a:fillRect/>
          </a:stretch>
        </p:blipFill>
        <p:spPr>
          <a:xfrm>
            <a:off x="3815703" y="1039075"/>
            <a:ext cx="414084" cy="410624"/>
          </a:xfrm>
          <a:prstGeom prst="rect">
            <a:avLst/>
          </a:prstGeom>
          <a:noFill/>
          <a:ln>
            <a:noFill/>
          </a:ln>
        </p:spPr>
      </p:pic>
      <p:pic>
        <p:nvPicPr>
          <p:cNvPr id="127" name="Google Shape;127;p17"/>
          <p:cNvPicPr preferRelativeResize="0"/>
          <p:nvPr/>
        </p:nvPicPr>
        <p:blipFill>
          <a:blip r:embed="rId7">
            <a:alphaModFix/>
          </a:blip>
          <a:stretch>
            <a:fillRect/>
          </a:stretch>
        </p:blipFill>
        <p:spPr>
          <a:xfrm>
            <a:off x="4284874" y="1029242"/>
            <a:ext cx="414075" cy="430284"/>
          </a:xfrm>
          <a:prstGeom prst="rect">
            <a:avLst/>
          </a:prstGeom>
          <a:noFill/>
          <a:ln>
            <a:noFill/>
          </a:ln>
        </p:spPr>
      </p:pic>
      <p:pic>
        <p:nvPicPr>
          <p:cNvPr id="128" name="Google Shape;128;p17"/>
          <p:cNvPicPr preferRelativeResize="0"/>
          <p:nvPr/>
        </p:nvPicPr>
        <p:blipFill>
          <a:blip r:embed="rId6">
            <a:alphaModFix/>
          </a:blip>
          <a:stretch>
            <a:fillRect/>
          </a:stretch>
        </p:blipFill>
        <p:spPr>
          <a:xfrm>
            <a:off x="1331252" y="4413926"/>
            <a:ext cx="371261" cy="364725"/>
          </a:xfrm>
          <a:prstGeom prst="rect">
            <a:avLst/>
          </a:prstGeom>
          <a:noFill/>
          <a:ln>
            <a:noFill/>
          </a:ln>
        </p:spPr>
      </p:pic>
      <p:pic>
        <p:nvPicPr>
          <p:cNvPr id="129" name="Google Shape;129;p17"/>
          <p:cNvPicPr preferRelativeResize="0"/>
          <p:nvPr/>
        </p:nvPicPr>
        <p:blipFill>
          <a:blip r:embed="rId3">
            <a:alphaModFix/>
          </a:blip>
          <a:stretch>
            <a:fillRect/>
          </a:stretch>
        </p:blipFill>
        <p:spPr>
          <a:xfrm>
            <a:off x="1757628" y="4390975"/>
            <a:ext cx="414084" cy="410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a:blip r:embed="rId3">
            <a:alphaModFix/>
          </a:blip>
          <a:stretch>
            <a:fillRect/>
          </a:stretch>
        </p:blipFill>
        <p:spPr>
          <a:xfrm>
            <a:off x="588150" y="910200"/>
            <a:ext cx="3326875" cy="3323075"/>
          </a:xfrm>
          <a:prstGeom prst="rect">
            <a:avLst/>
          </a:prstGeom>
          <a:noFill/>
          <a:ln>
            <a:noFill/>
          </a:ln>
        </p:spPr>
      </p:pic>
      <p:pic>
        <p:nvPicPr>
          <p:cNvPr id="135" name="Google Shape;135;p18"/>
          <p:cNvPicPr preferRelativeResize="0"/>
          <p:nvPr/>
        </p:nvPicPr>
        <p:blipFill>
          <a:blip r:embed="rId4">
            <a:alphaModFix/>
          </a:blip>
          <a:stretch>
            <a:fillRect/>
          </a:stretch>
        </p:blipFill>
        <p:spPr>
          <a:xfrm>
            <a:off x="4455575" y="1116688"/>
            <a:ext cx="4239950" cy="1183650"/>
          </a:xfrm>
          <a:prstGeom prst="rect">
            <a:avLst/>
          </a:prstGeom>
          <a:noFill/>
          <a:ln>
            <a:noFill/>
          </a:ln>
        </p:spPr>
      </p:pic>
      <p:sp>
        <p:nvSpPr>
          <p:cNvPr id="136" name="Google Shape;136;p18"/>
          <p:cNvSpPr txBox="1"/>
          <p:nvPr/>
        </p:nvSpPr>
        <p:spPr>
          <a:xfrm>
            <a:off x="4314800" y="2533713"/>
            <a:ext cx="4511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Even with regular new language versions, JavaScript has managed to maintain backwards compatibility for decades in varying environments, including browsers, embedded applications, and server runtimes.</a:t>
            </a:r>
            <a:endParaRPr sz="1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rPr>
              <a:t>Pitfalls</a:t>
            </a:r>
            <a:r>
              <a:rPr b="1" lang="en">
                <a:solidFill>
                  <a:schemeClr val="dk2"/>
                </a:solidFill>
              </a:rPr>
              <a:t> of Vanilla JavaScript</a:t>
            </a:r>
            <a:endParaRPr b="1">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nvSpPr>
        <p:spPr>
          <a:xfrm>
            <a:off x="265725" y="2533713"/>
            <a:ext cx="4511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Developers often refer to using JavaScript without any significant language extensions or frameworks as “vanilla”: referring to it being the familiar, original flavor.</a:t>
            </a:r>
            <a:endParaRPr sz="1700">
              <a:latin typeface="Roboto"/>
              <a:ea typeface="Roboto"/>
              <a:cs typeface="Roboto"/>
              <a:sym typeface="Roboto"/>
            </a:endParaRPr>
          </a:p>
        </p:txBody>
      </p:sp>
      <p:pic>
        <p:nvPicPr>
          <p:cNvPr id="147" name="Google Shape;147;p20"/>
          <p:cNvPicPr preferRelativeResize="0"/>
          <p:nvPr/>
        </p:nvPicPr>
        <p:blipFill rotWithShape="1">
          <a:blip r:embed="rId3">
            <a:alphaModFix/>
          </a:blip>
          <a:srcRect b="0" l="6287" r="7816" t="0"/>
          <a:stretch/>
        </p:blipFill>
        <p:spPr>
          <a:xfrm>
            <a:off x="4726175" y="0"/>
            <a:ext cx="4417825" cy="5143500"/>
          </a:xfrm>
          <a:prstGeom prst="rect">
            <a:avLst/>
          </a:prstGeom>
          <a:noFill/>
          <a:ln>
            <a:noFill/>
          </a:ln>
        </p:spPr>
      </p:pic>
      <p:pic>
        <p:nvPicPr>
          <p:cNvPr id="148" name="Google Shape;148;p20"/>
          <p:cNvPicPr preferRelativeResize="0"/>
          <p:nvPr/>
        </p:nvPicPr>
        <p:blipFill>
          <a:blip r:embed="rId4">
            <a:alphaModFix/>
          </a:blip>
          <a:stretch>
            <a:fillRect/>
          </a:stretch>
        </p:blipFill>
        <p:spPr>
          <a:xfrm>
            <a:off x="469275" y="770950"/>
            <a:ext cx="3703949" cy="1481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3">
            <a:alphaModFix/>
          </a:blip>
          <a:stretch>
            <a:fillRect/>
          </a:stretch>
        </p:blipFill>
        <p:spPr>
          <a:xfrm>
            <a:off x="4899650" y="613400"/>
            <a:ext cx="3916700" cy="3916700"/>
          </a:xfrm>
          <a:prstGeom prst="rect">
            <a:avLst/>
          </a:prstGeom>
          <a:noFill/>
          <a:ln>
            <a:noFill/>
          </a:ln>
        </p:spPr>
      </p:pic>
      <p:sp>
        <p:nvSpPr>
          <p:cNvPr id="154" name="Google Shape;154;p21"/>
          <p:cNvSpPr txBox="1"/>
          <p:nvPr/>
        </p:nvSpPr>
        <p:spPr>
          <a:xfrm>
            <a:off x="265725" y="2791538"/>
            <a:ext cx="45117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If you read this code without any context, you will only have vague ideas on how to call the paintPainting function.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You will have no idea what the two parameters (painter, painting) are and how to form these arguments when calling the function.</a:t>
            </a:r>
            <a:endParaRPr sz="1700">
              <a:latin typeface="Roboto"/>
              <a:ea typeface="Roboto"/>
              <a:cs typeface="Roboto"/>
              <a:sym typeface="Roboto"/>
            </a:endParaRPr>
          </a:p>
        </p:txBody>
      </p:sp>
      <p:pic>
        <p:nvPicPr>
          <p:cNvPr id="155" name="Google Shape;155;p21"/>
          <p:cNvPicPr preferRelativeResize="0"/>
          <p:nvPr/>
        </p:nvPicPr>
        <p:blipFill>
          <a:blip r:embed="rId4">
            <a:alphaModFix/>
          </a:blip>
          <a:stretch>
            <a:fillRect/>
          </a:stretch>
        </p:blipFill>
        <p:spPr>
          <a:xfrm>
            <a:off x="5499865" y="1213610"/>
            <a:ext cx="2716276" cy="2716276"/>
          </a:xfrm>
          <a:prstGeom prst="rect">
            <a:avLst/>
          </a:prstGeom>
          <a:noFill/>
          <a:ln>
            <a:noFill/>
          </a:ln>
        </p:spPr>
      </p:pic>
      <p:grpSp>
        <p:nvGrpSpPr>
          <p:cNvPr id="156" name="Google Shape;156;p21"/>
          <p:cNvGrpSpPr/>
          <p:nvPr/>
        </p:nvGrpSpPr>
        <p:grpSpPr>
          <a:xfrm>
            <a:off x="281550" y="613396"/>
            <a:ext cx="4437900" cy="576326"/>
            <a:chOff x="281550" y="1716471"/>
            <a:chExt cx="4437900" cy="576326"/>
          </a:xfrm>
        </p:grpSpPr>
        <p:sp>
          <p:nvSpPr>
            <p:cNvPr id="157" name="Google Shape;157;p21"/>
            <p:cNvSpPr/>
            <p:nvPr/>
          </p:nvSpPr>
          <p:spPr>
            <a:xfrm>
              <a:off x="328775" y="1716471"/>
              <a:ext cx="4272201" cy="576326"/>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00000"/>
                  </a:solidFill>
                  <a:latin typeface="Arial"/>
                </a:rPr>
                <a:t>Type Checking</a:t>
              </a:r>
            </a:p>
          </p:txBody>
        </p:sp>
        <p:cxnSp>
          <p:nvCxnSpPr>
            <p:cNvPr id="158" name="Google Shape;158;p21"/>
            <p:cNvCxnSpPr/>
            <p:nvPr/>
          </p:nvCxnSpPr>
          <p:spPr>
            <a:xfrm>
              <a:off x="281550" y="1984325"/>
              <a:ext cx="4437900" cy="0"/>
            </a:xfrm>
            <a:prstGeom prst="straightConnector1">
              <a:avLst/>
            </a:prstGeom>
            <a:noFill/>
            <a:ln cap="flat" cmpd="sng" w="76200">
              <a:solidFill>
                <a:srgbClr val="000000"/>
              </a:solidFill>
              <a:prstDash val="solid"/>
              <a:round/>
              <a:headEnd len="med" w="med" type="none"/>
              <a:tailEnd len="med" w="med" type="none"/>
            </a:ln>
          </p:spPr>
        </p:cxnSp>
      </p:grpSp>
      <p:pic>
        <p:nvPicPr>
          <p:cNvPr id="159" name="Google Shape;159;p21"/>
          <p:cNvPicPr preferRelativeResize="0"/>
          <p:nvPr/>
        </p:nvPicPr>
        <p:blipFill>
          <a:blip r:embed="rId5">
            <a:alphaModFix/>
          </a:blip>
          <a:stretch>
            <a:fillRect/>
          </a:stretch>
        </p:blipFill>
        <p:spPr>
          <a:xfrm>
            <a:off x="281550" y="1547859"/>
            <a:ext cx="4511698" cy="8855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